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20" r:id="rId1"/>
  </p:sldMasterIdLst>
  <p:notesMasterIdLst>
    <p:notesMasterId r:id="rId12"/>
  </p:notesMasterIdLst>
  <p:sldIdLst>
    <p:sldId id="256" r:id="rId2"/>
    <p:sldId id="257" r:id="rId3"/>
    <p:sldId id="262" r:id="rId4"/>
    <p:sldId id="269" r:id="rId5"/>
    <p:sldId id="272" r:id="rId6"/>
    <p:sldId id="267" r:id="rId7"/>
    <p:sldId id="270" r:id="rId8"/>
    <p:sldId id="273" r:id="rId9"/>
    <p:sldId id="268" r:id="rId10"/>
    <p:sldId id="260" r:id="rId11"/>
  </p:sldIdLst>
  <p:sldSz cx="7559675" cy="1069181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A8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Темный стиль 1 —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9" autoAdjust="0"/>
    <p:restoredTop sz="86455" autoAdjust="0"/>
  </p:normalViewPr>
  <p:slideViewPr>
    <p:cSldViewPr snapToGrid="0" snapToObjects="1">
      <p:cViewPr>
        <p:scale>
          <a:sx n="125" d="100"/>
          <a:sy n="125" d="100"/>
        </p:scale>
        <p:origin x="1602" y="-1782"/>
      </p:cViewPr>
      <p:guideLst>
        <p:guide orient="horz" pos="3367"/>
        <p:guide pos="2381"/>
      </p:guideLst>
    </p:cSldViewPr>
  </p:slideViewPr>
  <p:outlineViewPr>
    <p:cViewPr>
      <p:scale>
        <a:sx n="33" d="100"/>
        <a:sy n="33" d="100"/>
      </p:scale>
      <p:origin x="12" y="39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60390E-76FA-E34D-8571-37FE666F8195}" type="datetimeFigureOut">
              <a:rPr lang="ru-RU" smtClean="0"/>
              <a:t>10.09.2025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1241425"/>
            <a:ext cx="236537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0E2A9D-EE70-6143-972E-60F9921E14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3057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216150" y="1241425"/>
            <a:ext cx="236537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0E2A9D-EE70-6143-972E-60F9921E14DD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56990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2A9D-EE70-6143-972E-60F9921E14DD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23781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2A9D-EE70-6143-972E-60F9921E14DD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8439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62D60-D676-4B14-98CE-BD59DC5A7F71}" type="datetime1">
              <a:rPr lang="ru-RU" smtClean="0"/>
              <a:t>10.09.2025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F2B0E-C4F2-324F-9999-4C2E265344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1213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D968A-463B-4020-ABBB-4AD1E39C5DB1}" type="datetime1">
              <a:rPr lang="ru-RU" smtClean="0"/>
              <a:t>10.09.2025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F2B0E-C4F2-324F-9999-4C2E265344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4185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7E502-E8F3-460A-B828-A16B2FD01460}" type="datetime1">
              <a:rPr lang="ru-RU" smtClean="0"/>
              <a:t>10.09.2025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F2B0E-C4F2-324F-9999-4C2E265344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2561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AF7F3-6C50-4185-B052-E0B3C66CAE4B}" type="datetime1">
              <a:rPr lang="ru-RU" smtClean="0"/>
              <a:t>10.09.2025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F2B0E-C4F2-324F-9999-4C2E265344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9241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93EA1-4EFC-45CF-9ED6-A5976B0CBF00}" type="datetime1">
              <a:rPr lang="ru-RU" smtClean="0"/>
              <a:t>10.09.2025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F2B0E-C4F2-324F-9999-4C2E265344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8102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A7684-2CE3-4E1A-B5C7-536B13DCEC2D}" type="datetime1">
              <a:rPr lang="ru-RU" smtClean="0"/>
              <a:t>10.09.2025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F2B0E-C4F2-324F-9999-4C2E265344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1158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C953B-EE40-4105-B263-DA5B26A7FF1C}" type="datetime1">
              <a:rPr lang="ru-RU" smtClean="0"/>
              <a:t>10.09.2025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F2B0E-C4F2-324F-9999-4C2E265344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2441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3054A-8BAC-4C49-8685-6FC91077EC6C}" type="datetime1">
              <a:rPr lang="ru-RU" smtClean="0"/>
              <a:t>10.09.2025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F2B0E-C4F2-324F-9999-4C2E265344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3470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8E1D7-A99D-4DAD-BACE-878D701DD1CA}" type="datetime1">
              <a:rPr lang="ru-RU" smtClean="0"/>
              <a:t>10.09.2025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F2B0E-C4F2-324F-9999-4C2E265344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9209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A07E5-3DF2-46B4-9682-035B222D75D7}" type="datetime1">
              <a:rPr lang="ru-RU" smtClean="0"/>
              <a:t>10.09.2025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F2B0E-C4F2-324F-9999-4C2E265344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3325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51B7F-1E27-4EE5-8DC2-2AB7EF231E52}" type="datetime1">
              <a:rPr lang="ru-RU" smtClean="0"/>
              <a:t>10.09.2025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F2B0E-C4F2-324F-9999-4C2E265344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0537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CAA372-1428-4806-928D-CF23BC8CA525}" type="datetime1">
              <a:rPr lang="ru-RU" smtClean="0"/>
              <a:t>10.09.2025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FF2B0E-C4F2-324F-9999-4C2E265344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4521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ot-online.ru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rad.lot-online.ru/lot/details.html?lotId=76284003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7A8967-90AA-204E-A08A-94380670E8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6976" y="1191025"/>
            <a:ext cx="6425724" cy="4281105"/>
          </a:xfrm>
        </p:spPr>
        <p:txBody>
          <a:bodyPr anchor="ctr">
            <a:norm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Proxima Nova ExCn Rg" panose="02000506030000020004" pitchFamily="50" charset="0"/>
              </a:rPr>
              <a:t>Продажа </a:t>
            </a:r>
            <a:br>
              <a:rPr lang="ru-RU" sz="4000" dirty="0">
                <a:solidFill>
                  <a:schemeClr val="bg1"/>
                </a:solidFill>
                <a:latin typeface="Proxima Nova ExCn Rg" panose="02000506030000020004" pitchFamily="50" charset="0"/>
              </a:rPr>
            </a:br>
            <a:r>
              <a:rPr lang="ru-RU" sz="4000" dirty="0">
                <a:solidFill>
                  <a:schemeClr val="bg1"/>
                </a:solidFill>
                <a:latin typeface="Proxima Nova ExCn Rg" panose="02000506030000020004" pitchFamily="50" charset="0"/>
              </a:rPr>
              <a:t>недвижимости</a:t>
            </a:r>
            <a:br>
              <a:rPr lang="ru-RU" sz="4000" dirty="0">
                <a:solidFill>
                  <a:schemeClr val="bg1"/>
                </a:solidFill>
                <a:latin typeface="Proxima Nova ExCn Rg" panose="02000506030000020004" pitchFamily="50" charset="0"/>
              </a:rPr>
            </a:br>
            <a:endParaRPr lang="ru-RU" sz="4000" dirty="0">
              <a:solidFill>
                <a:schemeClr val="bg1"/>
              </a:solidFill>
              <a:latin typeface="Proxima Nova ExCn Rg" panose="02000506030000020004" pitchFamily="50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010AF5D-8612-4147-AAF6-9B1D6BAF5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960" y="6642619"/>
            <a:ext cx="5669756" cy="2581379"/>
          </a:xfrm>
        </p:spPr>
        <p:txBody>
          <a:bodyPr>
            <a:normAutofit fontScale="92500" lnSpcReduction="10000"/>
          </a:bodyPr>
          <a:lstStyle/>
          <a:p>
            <a:endParaRPr lang="ru-RU" sz="4800" dirty="0">
              <a:solidFill>
                <a:schemeClr val="bg1"/>
              </a:solidFill>
              <a:latin typeface="Proxima Nova ExCn Rg" panose="02000506030000020004" pitchFamily="50" charset="0"/>
            </a:endParaRPr>
          </a:p>
          <a:p>
            <a:r>
              <a:rPr lang="ru-RU" sz="4800" dirty="0">
                <a:solidFill>
                  <a:schemeClr val="bg1"/>
                </a:solidFill>
                <a:latin typeface="Proxima Nova ExCn Rg" panose="02000506030000020004" pitchFamily="50" charset="0"/>
              </a:rPr>
              <a:t>Имущественный комплекс </a:t>
            </a:r>
          </a:p>
          <a:p>
            <a:r>
              <a:rPr lang="ru-RU" sz="4800" dirty="0">
                <a:solidFill>
                  <a:schemeClr val="bg1"/>
                </a:solidFill>
                <a:latin typeface="Proxima Nova ExCn Rg" panose="02000506030000020004" pitchFamily="50" charset="0"/>
              </a:rPr>
              <a:t>АО «ФИИЦ М»</a:t>
            </a:r>
          </a:p>
          <a:p>
            <a:r>
              <a:rPr lang="ru-RU" sz="1984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Московская обл., Чеховский р-н, с. Новый Быт, ул. НАТИ, д.13</a:t>
            </a:r>
            <a:endParaRPr lang="ru-RU" sz="4800" dirty="0">
              <a:solidFill>
                <a:schemeClr val="bg1"/>
              </a:solidFill>
              <a:latin typeface="Proxima Nova ExCn Rg" panose="0200050603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38156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70C339-B3C8-0242-9121-854B25B2ED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907866"/>
          </a:xfrm>
        </p:spPr>
        <p:txBody>
          <a:bodyPr>
            <a:normAutofit/>
          </a:bodyPr>
          <a:lstStyle/>
          <a:p>
            <a:r>
              <a:rPr lang="ru-RU">
                <a:solidFill>
                  <a:srgbClr val="0070C0"/>
                </a:solidFill>
                <a:latin typeface="+mn-lt"/>
              </a:rPr>
              <a:t>             Описание </a:t>
            </a:r>
            <a:r>
              <a:rPr lang="ru-RU" dirty="0">
                <a:solidFill>
                  <a:srgbClr val="0070C0"/>
                </a:solidFill>
                <a:latin typeface="+mn-lt"/>
              </a:rPr>
              <a:t>объекта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1E3053-DFE7-414A-9B4E-59BC594A9C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6954" y="3891342"/>
            <a:ext cx="7113500" cy="566785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400" b="1" dirty="0"/>
              <a:t>К продаже предлагается</a:t>
            </a:r>
            <a:r>
              <a:rPr lang="ru-RU" sz="1400" b="1" i="0" kern="1200" dirty="0">
                <a:solidFill>
                  <a:schemeClr val="tx1"/>
                </a:solidFill>
                <a:effectLst/>
              </a:rPr>
              <a:t> 787 126 (Семьсот восемьдесят семь тысяч сто двадцать шесть) штук обыкновенных именных акций (100 % уставного капитала)</a:t>
            </a:r>
            <a:r>
              <a:rPr lang="ru-RU" sz="1400" b="1" i="0" kern="1200" baseline="0" dirty="0">
                <a:solidFill>
                  <a:schemeClr val="tx1"/>
                </a:solidFill>
                <a:effectLst/>
              </a:rPr>
              <a:t> </a:t>
            </a:r>
            <a:r>
              <a:rPr lang="ru-RU" sz="1400" b="1" i="0" kern="1200" dirty="0">
                <a:solidFill>
                  <a:schemeClr val="tx1"/>
                </a:solidFill>
                <a:effectLst/>
              </a:rPr>
              <a:t>АО «ФИИЦ М».</a:t>
            </a:r>
            <a:r>
              <a:rPr lang="ru-RU" sz="1400" b="1" i="0" kern="1200" baseline="0" dirty="0">
                <a:solidFill>
                  <a:schemeClr val="tx1"/>
                </a:solidFill>
                <a:effectLst/>
              </a:rPr>
              <a:t>   АО «ФИИЦ М» представляет собой имущественный комплекс, расположенный по адресу: Московская область, Чеховский район с. Новый Быт ул. </a:t>
            </a:r>
            <a:r>
              <a:rPr lang="ru-RU" sz="1400" b="1" i="0" kern="1200" baseline="0" dirty="0" err="1">
                <a:solidFill>
                  <a:schemeClr val="tx1"/>
                </a:solidFill>
                <a:effectLst/>
              </a:rPr>
              <a:t>Нати</a:t>
            </a:r>
            <a:r>
              <a:rPr lang="ru-RU" sz="1400" b="1" i="0" kern="1200" baseline="0" dirty="0">
                <a:solidFill>
                  <a:schemeClr val="tx1"/>
                </a:solidFill>
                <a:effectLst/>
              </a:rPr>
              <a:t> д.13. </a:t>
            </a:r>
            <a:r>
              <a:rPr lang="ru-RU" sz="1400" b="1" i="0" kern="1200" dirty="0">
                <a:solidFill>
                  <a:schemeClr val="tx1"/>
                </a:solidFill>
                <a:effectLst/>
              </a:rPr>
              <a:t> </a:t>
            </a:r>
            <a:r>
              <a:rPr lang="ru-RU" sz="1400" b="1" dirty="0"/>
              <a:t> </a:t>
            </a:r>
            <a:endParaRPr lang="en-US" sz="1400" b="1" dirty="0"/>
          </a:p>
          <a:p>
            <a:pPr marL="0" indent="0" algn="l">
              <a:buNone/>
            </a:pPr>
            <a:r>
              <a:rPr lang="ru-RU" sz="1400" dirty="0">
                <a:solidFill>
                  <a:srgbClr val="0070C0"/>
                </a:solidFill>
              </a:rPr>
              <a:t>Описание:</a:t>
            </a:r>
            <a:r>
              <a:rPr lang="ru-RU" sz="1400" dirty="0"/>
              <a:t> имущественный комплекс состоит из:</a:t>
            </a:r>
          </a:p>
          <a:p>
            <a:pPr marL="188984" marR="0" indent="-188984" algn="l" defTabSz="755934" rtl="0" eaLnBrk="1" fontAlgn="auto" latinLnBrk="0" hangingPunct="1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 земельных участков общей площадью 66,9 га </a:t>
            </a:r>
            <a:r>
              <a:rPr lang="ru-RU" sz="14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(КН 50:31:0062702:159, КН 50:31:0062702:103, КН 50:31:0062702:1966, КН 50:31:0060334:10 и КН 50:31:0060334:3), </a:t>
            </a:r>
            <a:r>
              <a:rPr lang="ru-RU" sz="1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из которых 58 га занимает</a:t>
            </a:r>
            <a:r>
              <a:rPr lang="ru-RU" sz="14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полигон для испытаний тяжелой и специальной техники на базе трасс и сооружений</a:t>
            </a:r>
            <a:r>
              <a:rPr lang="ru-RU" sz="1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</a:t>
            </a:r>
          </a:p>
          <a:p>
            <a:pPr marL="188984" indent="-188984" algn="l">
              <a:buFontTx/>
              <a:buChar char="-"/>
            </a:pPr>
            <a:r>
              <a:rPr lang="ru-RU" sz="1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17 зданий, строений и помещений общей площадью 18 159 </a:t>
            </a:r>
            <a:r>
              <a:rPr lang="ru-RU" sz="1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кв.м</a:t>
            </a:r>
            <a:r>
              <a:rPr lang="ru-RU" sz="1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(для здания административного корпуса учтена только фактически принадлежащая часть (1 672,8 </a:t>
            </a:r>
            <a:r>
              <a:rPr lang="ru-RU" sz="1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кв.м</a:t>
            </a:r>
            <a:r>
              <a:rPr lang="ru-RU" sz="1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)).</a:t>
            </a:r>
            <a:endParaRPr lang="ru-RU" sz="1400" baseline="0" dirty="0">
              <a:latin typeface="+mn-lt"/>
            </a:endParaRPr>
          </a:p>
          <a:p>
            <a:pPr marL="0" indent="0" algn="l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ru-RU" sz="1400" baseline="0" dirty="0">
              <a:latin typeface="Proxima Nova ExCn Rg" panose="02000506030000020004" pitchFamily="50" charset="0"/>
            </a:endParaRPr>
          </a:p>
          <a:p>
            <a:pPr mar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400" dirty="0">
                <a:latin typeface="Proxima Nova ExCn Rg" panose="02000506030000020004" pitchFamily="50" charset="0"/>
              </a:rPr>
              <a:t>Ве</a:t>
            </a:r>
            <a:r>
              <a:rPr lang="ru-RU" sz="1400" dirty="0">
                <a:latin typeface="+mn-lt"/>
              </a:rPr>
              <a:t>сь</a:t>
            </a:r>
            <a:r>
              <a:rPr lang="ru-RU" sz="1400" baseline="0" dirty="0">
                <a:latin typeface="+mn-lt"/>
              </a:rPr>
              <a:t> комплекс находится в собственности АО «ФИИЦ М». Состояние –удовлетворительное. Большая часть имущества сдается в краткосрочную аренду и эксплуатируется по назначению. </a:t>
            </a:r>
            <a:r>
              <a:rPr lang="ru-RU" sz="1400" dirty="0">
                <a:latin typeface="+mn-lt"/>
              </a:rPr>
              <a:t>Имущественный комплекс</a:t>
            </a:r>
            <a:r>
              <a:rPr lang="ru-RU" sz="1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обеспечен основными коммуникациями: электроснабжение, водоснабжение и канализация.</a:t>
            </a:r>
          </a:p>
          <a:p>
            <a:pPr marL="0" indent="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ru-RU" sz="1400" dirty="0">
                <a:solidFill>
                  <a:srgbClr val="0070C0"/>
                </a:solidFill>
                <a:latin typeface="+mn-lt"/>
              </a:rPr>
              <a:t>Ближайшее окружение: </a:t>
            </a:r>
            <a:r>
              <a:rPr lang="ru-RU" sz="1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в ближайшем окружении расположены объекты жилой застройки и социальная инфраструктура.</a:t>
            </a:r>
          </a:p>
          <a:p>
            <a:pPr marL="0" indent="0">
              <a:buNone/>
            </a:pPr>
            <a:r>
              <a:rPr lang="ru-RU" sz="1400" dirty="0">
                <a:solidFill>
                  <a:srgbClr val="0070C0"/>
                </a:solidFill>
                <a:latin typeface="+mn-lt"/>
              </a:rPr>
              <a:t>Транспортная доступность:  </a:t>
            </a:r>
            <a:r>
              <a:rPr lang="ru-RU" sz="1400" dirty="0">
                <a:latin typeface="+mn-lt"/>
              </a:rPr>
              <a:t>Объект расположен</a:t>
            </a:r>
            <a:r>
              <a:rPr lang="ru-RU" sz="1400" baseline="0" dirty="0">
                <a:latin typeface="+mn-lt"/>
              </a:rPr>
              <a:t> по адресу-</a:t>
            </a:r>
            <a:r>
              <a:rPr lang="ru-RU" sz="1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Московская обл., Чеховский р-н, с. Новый Быт, ул. НАТИ, д.13</a:t>
            </a:r>
            <a:br>
              <a:rPr lang="ru-RU" sz="1400" dirty="0">
                <a:latin typeface="+mn-lt"/>
              </a:rPr>
            </a:br>
            <a:r>
              <a:rPr lang="ru-RU" sz="1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Рядом с выездом на Большое транспортное кольцо А-108, выездом на новое Симферопольское ш. М-2 и Каширское ш. М-4</a:t>
            </a:r>
          </a:p>
          <a:p>
            <a:pPr marL="0" indent="0" algn="just">
              <a:buNone/>
            </a:pPr>
            <a:br>
              <a:rPr lang="ru-RU" sz="2000" dirty="0"/>
            </a:br>
            <a:endParaRPr lang="ru-RU" sz="2000" dirty="0">
              <a:solidFill>
                <a:srgbClr val="0070C0"/>
              </a:solidFill>
              <a:latin typeface="Proxima Nova ExCn Rg" panose="02000506030000020004" pitchFamily="50" charset="0"/>
            </a:endParaRPr>
          </a:p>
          <a:p>
            <a:pPr marL="0" indent="0" algn="just">
              <a:buNone/>
            </a:pPr>
            <a:endParaRPr lang="ru-RU" sz="2000" dirty="0">
              <a:latin typeface="Proxima Nova ExCn Rg" panose="02000506030000020004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39948" y="10225066"/>
            <a:ext cx="519727" cy="293960"/>
          </a:xfrm>
        </p:spPr>
        <p:txBody>
          <a:bodyPr anchor="b"/>
          <a:lstStyle/>
          <a:p>
            <a:pPr algn="ctr"/>
            <a:fld id="{FBFF2B0E-C4F2-324F-9999-4C2E26534401}" type="slidenum">
              <a:rPr lang="ru-RU" sz="1400" smtClean="0">
                <a:solidFill>
                  <a:schemeClr val="bg1"/>
                </a:solidFill>
              </a:rPr>
              <a:pPr algn="ctr"/>
              <a:t>2</a:t>
            </a:fld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67462" y="7559235"/>
            <a:ext cx="64724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0000"/>
                </a:solidFill>
                <a:latin typeface="Proxima Nova ExCn Rg" panose="02000506030000020004" pitchFamily="50" charset="0"/>
              </a:rPr>
              <a:t>	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8441" y="1477108"/>
            <a:ext cx="4179614" cy="2414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70537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7A31E2-2C7F-2445-BD25-8FE65C964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865663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0070C0"/>
                </a:solidFill>
                <a:latin typeface="Proxima Nova ExCn Rg" panose="02000506030000020004" pitchFamily="50" charset="0"/>
              </a:rPr>
              <a:t>Состав объекта продажи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5746983" y="10074297"/>
            <a:ext cx="1700927" cy="645652"/>
          </a:xfrm>
        </p:spPr>
        <p:txBody>
          <a:bodyPr/>
          <a:lstStyle/>
          <a:p>
            <a:fld id="{FBFF2B0E-C4F2-324F-9999-4C2E26534401}" type="slidenum">
              <a:rPr lang="ru-RU" sz="1400" smtClean="0">
                <a:solidFill>
                  <a:schemeClr val="bg1"/>
                </a:solidFill>
              </a:rPr>
              <a:t>3</a:t>
            </a:fld>
            <a:endParaRPr lang="ru-RU" sz="1400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085" y="1615090"/>
            <a:ext cx="6748175" cy="6490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18609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F2B0E-C4F2-324F-9999-4C2E26534401}" type="slidenum">
              <a:rPr lang="ru-RU" smtClean="0"/>
              <a:t>4</a:t>
            </a:fld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8603491"/>
              </p:ext>
            </p:extLst>
          </p:nvPr>
        </p:nvGraphicFramePr>
        <p:xfrm>
          <a:off x="530841" y="2364381"/>
          <a:ext cx="6521449" cy="4140600"/>
        </p:xfrm>
        <a:graphic>
          <a:graphicData uri="http://schemas.openxmlformats.org/drawingml/2006/table">
            <a:tbl>
              <a:tblPr/>
              <a:tblGrid>
                <a:gridCol w="414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07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984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82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642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пп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Кадастровый номер объекта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Вид объекта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Площадь кв.м.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2525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50:31:0060342:316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Здание (ИЛК)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4525,30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2525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50:31:0060342:314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Здание (климатический комплекс)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5418,90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2525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50:31:0062702:458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Здание (ЗТП) 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120,60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2525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50:31:0060342:327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Здание (ЗТП)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18,60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2525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50:31:0060342:328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Здание (ЗТП)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40,00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2525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50:31:0060342:589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Помещение (склад для запчастей)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122,40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2525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50:31:0060342:289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Здание (гараж автомобильный)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847,80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2525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50:31:0062702:415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Здание (ЦРП)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148,60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2525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50:31:0062702:423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Здание (здание мастерской на полигоне)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351,10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2525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50:31:000000:54756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Здание (АБК)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1672,80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2525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50:31:0060342:588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Помещение (часть корпуса складов)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18,90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1151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50:31:0062702:1501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Помещение (часть производственного комплекса)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640,00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2525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50:31:0062702:340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Здание (малый гараж)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156,20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2525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50:31:0060342:290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Здание (хоз блок)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541,80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2525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50:31:0062702:317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Здание (производственный корпус) 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1816,40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2525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50:31:0060342:308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Здание (Лабораторный корпус №5)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855,00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2525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50:31:0062702:432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Здание (Гараж-музей)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864,60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2525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50:31:0062702:159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Земельный участок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1400,00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2525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50:31:0060334:3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Земельный участок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358183,00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2525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50:31:0062702:1966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Земельный участок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84337,00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2525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50:31:0062702:103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Земельный участок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3300,00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72525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22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50:31:0060334:10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Земельный участок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221300,00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0841" y="1219200"/>
            <a:ext cx="57683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>
                <a:solidFill>
                  <a:schemeClr val="accent5"/>
                </a:solidFill>
              </a:rPr>
              <a:t> Перечень объектов недвижимого имущества</a:t>
            </a:r>
          </a:p>
          <a:p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1912874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F2B0E-C4F2-324F-9999-4C2E26534401}" type="slidenum">
              <a:rPr lang="ru-RU" smtClean="0"/>
              <a:t>5</a:t>
            </a:fld>
            <a:endParaRPr lang="ru-RU"/>
          </a:p>
        </p:txBody>
      </p:sp>
      <p:pic>
        <p:nvPicPr>
          <p:cNvPr id="3" name="Рисунок 2" descr="C:\Users\79262\Downloads\Схема Полигона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514" y="2383314"/>
            <a:ext cx="6633029" cy="592518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1204686" y="1103086"/>
            <a:ext cx="45574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accent5"/>
                </a:solidFill>
              </a:rPr>
              <a:t>Испытательный полигон</a:t>
            </a:r>
          </a:p>
        </p:txBody>
      </p:sp>
    </p:spTree>
    <p:extLst>
      <p:ext uri="{BB962C8B-B14F-4D97-AF65-F5344CB8AC3E}">
        <p14:creationId xmlns:p14="http://schemas.microsoft.com/office/powerpoint/2010/main" val="41651561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A21E3053-DFE7-414A-9B4E-59BC594A9CF7}"/>
              </a:ext>
            </a:extLst>
          </p:cNvPr>
          <p:cNvSpPr txBox="1">
            <a:spLocks/>
          </p:cNvSpPr>
          <p:nvPr/>
        </p:nvSpPr>
        <p:spPr>
          <a:xfrm>
            <a:off x="477746" y="5499150"/>
            <a:ext cx="6359152" cy="3612252"/>
          </a:xfrm>
          <a:prstGeom prst="rect">
            <a:avLst/>
          </a:prstGeom>
        </p:spPr>
        <p:txBody>
          <a:bodyPr>
            <a:normAutofit/>
          </a:bodyPr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sz="2000" dirty="0">
              <a:latin typeface="Proxima Nova ExCn Rg" panose="02000506030000020004" pitchFamily="50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94227" y="8742070"/>
            <a:ext cx="3496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latin typeface="Proxima Nova ExCn Rg" panose="02000506030000020004" pitchFamily="50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478504" y="9965999"/>
            <a:ext cx="1700927" cy="569240"/>
          </a:xfrm>
        </p:spPr>
        <p:txBody>
          <a:bodyPr vert="horz" lIns="91440" tIns="45720" rIns="91440" bIns="45720" rtlCol="0" anchor="b"/>
          <a:lstStyle/>
          <a:p>
            <a:pPr algn="ctr"/>
            <a:fld id="{FBFF2B0E-C4F2-324F-9999-4C2E26534401}" type="slidenum">
              <a:rPr lang="ru-RU" sz="1400">
                <a:solidFill>
                  <a:schemeClr val="bg1"/>
                </a:solidFill>
              </a:rPr>
              <a:pPr algn="ctr"/>
              <a:t>6</a:t>
            </a:fld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97212" y="352586"/>
            <a:ext cx="6520220" cy="892753"/>
          </a:xfrm>
        </p:spPr>
        <p:txBody>
          <a:bodyPr>
            <a:normAutofit/>
          </a:bodyPr>
          <a:lstStyle/>
          <a:p>
            <a:r>
              <a:rPr lang="ru-RU" altLang="ru-RU" dirty="0">
                <a:solidFill>
                  <a:srgbClr val="0070C0"/>
                </a:solidFill>
                <a:latin typeface="Proxima Nova ExCn Rg" panose="02000506030000020004" pitchFamily="50" charset="0"/>
              </a:rPr>
              <a:t>Фотографии объектов недвижимости</a:t>
            </a:r>
            <a:endParaRPr lang="ru-RU" dirty="0">
              <a:solidFill>
                <a:srgbClr val="0070C0"/>
              </a:solidFill>
              <a:latin typeface="Proxima Nova ExCn Rg" panose="02000506030000020004" pitchFamily="50" charset="0"/>
            </a:endParaRPr>
          </a:p>
        </p:txBody>
      </p:sp>
      <p:pic>
        <p:nvPicPr>
          <p:cNvPr id="2052" name="Рисунок 2" descr="Описание: C:\Users\User\AppData\Local\Microsoft\Windows\INetCache\Content.Word\IMG-20250903-WA004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447" y="1693415"/>
            <a:ext cx="2847975" cy="347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Рисунок 1" descr="Описание: C:\Users\User\AppData\Local\Microsoft\Windows\INetCache\Content.Word\IMG-20250903-WA00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690" y="1693416"/>
            <a:ext cx="2867025" cy="347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IMG-20250903-WA002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624" y="5563339"/>
            <a:ext cx="2874798" cy="354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 descr="IMG-20250903-WA002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690" y="5563339"/>
            <a:ext cx="2757742" cy="354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45621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F2B0E-C4F2-324F-9999-4C2E26534401}" type="slidenum">
              <a:rPr lang="ru-RU" smtClean="0"/>
              <a:t>7</a:t>
            </a:fld>
            <a:endParaRPr lang="ru-RU"/>
          </a:p>
        </p:txBody>
      </p:sp>
      <p:pic>
        <p:nvPicPr>
          <p:cNvPr id="4098" name="Picture 2" descr="IMG-20250903-WA00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29" y="1727199"/>
            <a:ext cx="3152775" cy="327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 descr="C:\Users\User\AppData\Local\Microsoft\Windows\INetCache\Content.Word\IMG-20250903-WA0026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0487" y="1727199"/>
            <a:ext cx="3015615" cy="3343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9" name="Picture 3" descr="IMG-20250903-WA00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904" y="5459966"/>
            <a:ext cx="3111500" cy="3640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 descr="IMG-20250903-WA00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0487" y="5459966"/>
            <a:ext cx="3016250" cy="360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10045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F2B0E-C4F2-324F-9999-4C2E26534401}" type="slidenum">
              <a:rPr lang="ru-RU" smtClean="0"/>
              <a:t>8</a:t>
            </a:fld>
            <a:endParaRPr lang="ru-RU"/>
          </a:p>
        </p:txBody>
      </p:sp>
      <p:pic>
        <p:nvPicPr>
          <p:cNvPr id="5122" name="Picture 2" descr="C:\Users\User\Desktop\Продажа ФИИЦ\полиго 1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774" y="1640116"/>
            <a:ext cx="5316083" cy="3251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полигон3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351" y="5142951"/>
            <a:ext cx="2948781" cy="3627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 descr="полигон2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7543" y="5179332"/>
            <a:ext cx="3043238" cy="361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82BDAD5-D755-4405-BBC5-BA0440F80D7F}"/>
              </a:ext>
            </a:extLst>
          </p:cNvPr>
          <p:cNvSpPr/>
          <p:nvPr/>
        </p:nvSpPr>
        <p:spPr>
          <a:xfrm>
            <a:off x="1142774" y="4521983"/>
            <a:ext cx="377825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Полигон, фото 1.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FF2B427-3422-4576-94BE-259A00246F6C}"/>
              </a:ext>
            </a:extLst>
          </p:cNvPr>
          <p:cNvSpPr/>
          <p:nvPr/>
        </p:nvSpPr>
        <p:spPr>
          <a:xfrm>
            <a:off x="1660230" y="5161240"/>
            <a:ext cx="19135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Полигон, фото 2.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56F6D4E-BCF7-4AE9-BA60-9A3B0A1FD6AC}"/>
              </a:ext>
            </a:extLst>
          </p:cNvPr>
          <p:cNvSpPr/>
          <p:nvPr/>
        </p:nvSpPr>
        <p:spPr>
          <a:xfrm>
            <a:off x="4174830" y="8318758"/>
            <a:ext cx="19135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Полигон, фото 3.</a:t>
            </a:r>
          </a:p>
        </p:txBody>
      </p:sp>
    </p:spTree>
    <p:extLst>
      <p:ext uri="{BB962C8B-B14F-4D97-AF65-F5344CB8AC3E}">
        <p14:creationId xmlns:p14="http://schemas.microsoft.com/office/powerpoint/2010/main" val="4014904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7A31E2-2C7F-2445-BD25-8FE65C964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865663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0070C0"/>
                </a:solidFill>
                <a:latin typeface="Proxima Nova ExCn Rg" panose="02000506030000020004" pitchFamily="50" charset="0"/>
              </a:rPr>
              <a:t>Информация о торгах по продаже объекта недвижимости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5746983" y="10074297"/>
            <a:ext cx="1700927" cy="645652"/>
          </a:xfrm>
        </p:spPr>
        <p:txBody>
          <a:bodyPr/>
          <a:lstStyle/>
          <a:p>
            <a:fld id="{FBFF2B0E-C4F2-324F-9999-4C2E26534401}" type="slidenum">
              <a:rPr lang="ru-RU" sz="1400" smtClean="0">
                <a:solidFill>
                  <a:schemeClr val="bg1"/>
                </a:solidFill>
              </a:rPr>
              <a:t>9</a:t>
            </a:fld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11356" y="2133822"/>
            <a:ext cx="7159352" cy="77251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ru-RU" sz="2000" dirty="0">
              <a:solidFill>
                <a:srgbClr val="000000"/>
              </a:solidFill>
              <a:latin typeface="Proxima Nova ExCn Rg" panose="02000506030000020004" pitchFamily="50" charset="0"/>
            </a:endParaRPr>
          </a:p>
          <a:p>
            <a:pPr algn="just"/>
            <a:r>
              <a:rPr lang="ru-RU" sz="2000" i="1" dirty="0">
                <a:solidFill>
                  <a:srgbClr val="000000"/>
                </a:solidFill>
                <a:latin typeface="Proxima Nova ExCn Rg" panose="02000506030000020004" pitchFamily="50" charset="0"/>
              </a:rPr>
              <a:t>Форма торгов  </a:t>
            </a:r>
            <a:r>
              <a:rPr lang="ru-RU" sz="2000" dirty="0">
                <a:solidFill>
                  <a:srgbClr val="000000"/>
                </a:solidFill>
                <a:latin typeface="Proxima Nova ExCn Rg" panose="02000506030000020004" pitchFamily="50" charset="0"/>
              </a:rPr>
              <a:t>– Аукцион (на повышение) в электронной форме, открытый по составу участников и по способу подачи предложений по цене.</a:t>
            </a:r>
          </a:p>
          <a:p>
            <a:pPr algn="just"/>
            <a:endParaRPr lang="ru-RU" sz="2000" dirty="0">
              <a:solidFill>
                <a:srgbClr val="000000"/>
              </a:solidFill>
              <a:latin typeface="Proxima Nova ExCn Rg" panose="02000506030000020004" pitchFamily="50" charset="0"/>
            </a:endParaRPr>
          </a:p>
          <a:p>
            <a:pPr algn="just"/>
            <a:r>
              <a:rPr lang="ru-RU" sz="2000" i="1" dirty="0">
                <a:solidFill>
                  <a:srgbClr val="000000"/>
                </a:solidFill>
                <a:latin typeface="Proxima Nova ExCn Rg" panose="02000506030000020004" pitchFamily="50" charset="0"/>
              </a:rPr>
              <a:t>Проведение аукциона </a:t>
            </a:r>
            <a:r>
              <a:rPr lang="ru-RU" sz="2000" dirty="0">
                <a:solidFill>
                  <a:srgbClr val="000000"/>
                </a:solidFill>
                <a:latin typeface="Proxima Nova ExCn Rg" panose="02000506030000020004" pitchFamily="50" charset="0"/>
              </a:rPr>
              <a:t>запланировано </a:t>
            </a:r>
            <a:r>
              <a:rPr lang="ru-RU" sz="2400" b="1" dirty="0">
                <a:solidFill>
                  <a:srgbClr val="000000"/>
                </a:solidFill>
                <a:latin typeface="Proxima Nova ExCn Rg" panose="02000506030000020004" pitchFamily="50" charset="0"/>
              </a:rPr>
              <a:t>на 10 сентября 2025 года.</a:t>
            </a:r>
          </a:p>
          <a:p>
            <a:pPr algn="just"/>
            <a:endParaRPr lang="ru-RU" sz="2000" dirty="0">
              <a:solidFill>
                <a:srgbClr val="000000"/>
              </a:solidFill>
              <a:latin typeface="Proxima Nova ExCn Rg" panose="02000506030000020004" pitchFamily="50" charset="0"/>
            </a:endParaRPr>
          </a:p>
          <a:p>
            <a:pPr algn="just"/>
            <a:r>
              <a:rPr lang="ru-RU" sz="2000" i="1" dirty="0">
                <a:solidFill>
                  <a:srgbClr val="000000"/>
                </a:solidFill>
                <a:latin typeface="Proxima Nova ExCn Rg" panose="02000506030000020004" pitchFamily="50" charset="0"/>
              </a:rPr>
              <a:t>Начальная (стартовая)  стоимость </a:t>
            </a:r>
            <a:r>
              <a:rPr lang="ru-RU" sz="2000" dirty="0">
                <a:solidFill>
                  <a:srgbClr val="000000"/>
                </a:solidFill>
                <a:latin typeface="Proxima Nova ExCn Rg" panose="02000506030000020004" pitchFamily="50" charset="0"/>
              </a:rPr>
              <a:t>объекта продажи – </a:t>
            </a:r>
            <a:r>
              <a:rPr lang="ru-RU" sz="2400" b="1" dirty="0">
                <a:solidFill>
                  <a:srgbClr val="000000"/>
                </a:solidFill>
                <a:latin typeface="Proxima Nova ExCn Rg" panose="02000506030000020004" pitchFamily="50" charset="0"/>
              </a:rPr>
              <a:t>680 000 000,00 рублей. </a:t>
            </a:r>
          </a:p>
          <a:p>
            <a:pPr algn="just"/>
            <a:endParaRPr lang="ru-RU" sz="2000" dirty="0">
              <a:solidFill>
                <a:srgbClr val="000000"/>
              </a:solidFill>
              <a:latin typeface="Proxima Nova ExCn Rg" panose="02000506030000020004" pitchFamily="50" charset="0"/>
            </a:endParaRPr>
          </a:p>
          <a:p>
            <a:pPr algn="just" fontAlgn="ctr"/>
            <a:r>
              <a:rPr lang="ru-RU" sz="2000" i="1" dirty="0">
                <a:solidFill>
                  <a:srgbClr val="000000"/>
                </a:solidFill>
                <a:latin typeface="Proxima Nova ExCn Rg" panose="02000506030000020004" pitchFamily="50" charset="0"/>
              </a:rPr>
              <a:t>Электронный аукцион проводится </a:t>
            </a:r>
            <a:r>
              <a:rPr lang="ru-RU" sz="2000" dirty="0">
                <a:solidFill>
                  <a:srgbClr val="000000"/>
                </a:solidFill>
                <a:latin typeface="Proxima Nova ExCn Rg" panose="02000506030000020004" pitchFamily="50" charset="0"/>
              </a:rPr>
              <a:t>на электронной торговой площадке </a:t>
            </a:r>
          </a:p>
          <a:p>
            <a:pPr algn="just" fontAlgn="ctr"/>
            <a:r>
              <a:rPr lang="ru-RU" sz="2000" dirty="0">
                <a:solidFill>
                  <a:srgbClr val="000000"/>
                </a:solidFill>
                <a:latin typeface="Proxima Nova ExCn Rg" panose="02000506030000020004" pitchFamily="50" charset="0"/>
              </a:rPr>
              <a:t>по адресу </a:t>
            </a:r>
            <a:r>
              <a:rPr lang="ru-RU" sz="2400" dirty="0">
                <a:solidFill>
                  <a:srgbClr val="000000"/>
                </a:solidFill>
                <a:latin typeface="Proxima Nova ExCn Rg" panose="02000506030000020004" pitchFamily="50" charset="0"/>
                <a:hlinkClick r:id="rId3"/>
              </a:rPr>
              <a:t>www.lot-online.ru</a:t>
            </a:r>
            <a:r>
              <a:rPr lang="ru-RU" sz="2400" dirty="0">
                <a:solidFill>
                  <a:srgbClr val="000000"/>
                </a:solidFill>
                <a:latin typeface="Proxima Nova ExCn Rg" panose="02000506030000020004" pitchFamily="50" charset="0"/>
              </a:rPr>
              <a:t>. </a:t>
            </a:r>
          </a:p>
          <a:p>
            <a:endParaRPr lang="ru-RU" sz="2000" dirty="0">
              <a:solidFill>
                <a:srgbClr val="000000"/>
              </a:solidFill>
              <a:latin typeface="Proxima Nova ExCn Rg" panose="02000506030000020004" pitchFamily="50" charset="0"/>
            </a:endParaRPr>
          </a:p>
          <a:p>
            <a:r>
              <a:rPr lang="ru-RU" sz="2000" i="1" dirty="0">
                <a:solidFill>
                  <a:srgbClr val="000000"/>
                </a:solidFill>
                <a:latin typeface="Proxima Nova ExCn Rg" panose="02000506030000020004" pitchFamily="50" charset="0"/>
              </a:rPr>
              <a:t>Подробнее с условиями аукциона</a:t>
            </a:r>
            <a:r>
              <a:rPr lang="ru-RU" sz="2000" dirty="0">
                <a:solidFill>
                  <a:srgbClr val="000000"/>
                </a:solidFill>
                <a:latin typeface="Proxima Nova ExCn Rg" panose="02000506030000020004" pitchFamily="50" charset="0"/>
              </a:rPr>
              <a:t> можно ознакомиться по ссылке</a:t>
            </a:r>
            <a:r>
              <a:rPr lang="ru-RU" sz="2400" b="1" dirty="0">
                <a:solidFill>
                  <a:srgbClr val="000000"/>
                </a:solidFill>
                <a:latin typeface="Proxima Nova ExCn Rg" panose="02000506030000020004" pitchFamily="50" charset="0"/>
              </a:rPr>
              <a:t>: </a:t>
            </a:r>
            <a:r>
              <a:rPr lang="en-US" sz="2400" b="1" dirty="0">
                <a:solidFill>
                  <a:srgbClr val="000000"/>
                </a:solidFill>
                <a:latin typeface="Proxima Nova ExCn Rg" panose="02000506030000020004" pitchFamily="50" charset="0"/>
                <a:hlinkClick r:id="rId4"/>
              </a:rPr>
              <a:t>https://rad.lot-online.ru/lot/details.html?lotId=76284003</a:t>
            </a:r>
            <a:endParaRPr lang="ru-RU" sz="2400" b="1" dirty="0">
              <a:solidFill>
                <a:srgbClr val="000000"/>
              </a:solidFill>
              <a:latin typeface="Proxima Nova ExCn Rg" panose="02000506030000020004" pitchFamily="50" charset="0"/>
            </a:endParaRPr>
          </a:p>
          <a:p>
            <a:endParaRPr lang="ru-RU" sz="2400" b="1" dirty="0">
              <a:solidFill>
                <a:srgbClr val="000000"/>
              </a:solidFill>
              <a:latin typeface="Proxima Nova ExCn Rg" panose="02000506030000020004" pitchFamily="50" charset="0"/>
            </a:endParaRPr>
          </a:p>
          <a:p>
            <a:endParaRPr lang="ru-RU" sz="2400" b="1" dirty="0">
              <a:solidFill>
                <a:srgbClr val="000000"/>
              </a:solidFill>
              <a:latin typeface="Proxima Nova ExCn Rg" panose="02000506030000020004" pitchFamily="50" charset="0"/>
            </a:endParaRPr>
          </a:p>
          <a:p>
            <a:endParaRPr lang="ru-RU" sz="2000" dirty="0">
              <a:solidFill>
                <a:srgbClr val="000000"/>
              </a:solidFill>
              <a:latin typeface="Proxima Nova ExCn Rg" panose="0200050603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00630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273400-48EF-2548-9F72-970A3774F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5855" y="4942531"/>
            <a:ext cx="4172431" cy="2066590"/>
          </a:xfrm>
        </p:spPr>
        <p:txBody>
          <a:bodyPr>
            <a:no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Proxima Nova ExCn Rg" panose="02000506030000020004" pitchFamily="50" charset="0"/>
              </a:rPr>
              <a:t>ООО «РТ-Капитал»</a:t>
            </a:r>
            <a:br>
              <a:rPr lang="ru-RU" sz="2400" dirty="0">
                <a:solidFill>
                  <a:schemeClr val="bg1"/>
                </a:solidFill>
                <a:latin typeface="Proxima Nova ExCn Rg" panose="02000506030000020004" pitchFamily="50" charset="0"/>
              </a:rPr>
            </a:br>
            <a:r>
              <a:rPr lang="ru-RU" sz="2400" dirty="0">
                <a:solidFill>
                  <a:schemeClr val="bg1"/>
                </a:solidFill>
                <a:latin typeface="Proxima Nova ExCn Rg" panose="02000506030000020004" pitchFamily="50" charset="0"/>
              </a:rPr>
              <a:t>121059, г.</a:t>
            </a:r>
            <a:r>
              <a:rPr lang="en-US" sz="2400" dirty="0">
                <a:solidFill>
                  <a:schemeClr val="bg1"/>
                </a:solidFill>
                <a:latin typeface="Proxima Nova ExCn Rg" panose="02000506030000020004" pitchFamily="50" charset="0"/>
              </a:rPr>
              <a:t> </a:t>
            </a:r>
            <a:r>
              <a:rPr lang="ru-RU" sz="2400" dirty="0">
                <a:solidFill>
                  <a:schemeClr val="bg1"/>
                </a:solidFill>
                <a:latin typeface="Proxima Nova ExCn Rg" panose="02000506030000020004" pitchFamily="50" charset="0"/>
              </a:rPr>
              <a:t>Москва, </a:t>
            </a:r>
            <a:r>
              <a:rPr lang="ru-RU" sz="2400" dirty="0" err="1">
                <a:solidFill>
                  <a:schemeClr val="bg1"/>
                </a:solidFill>
                <a:latin typeface="Proxima Nova ExCn Rg" panose="02000506030000020004" pitchFamily="50" charset="0"/>
              </a:rPr>
              <a:t>ул.Бережковская</a:t>
            </a:r>
            <a:r>
              <a:rPr lang="ru-RU" sz="2400" dirty="0">
                <a:solidFill>
                  <a:schemeClr val="bg1"/>
                </a:solidFill>
                <a:latin typeface="Proxima Nova ExCn Rg" panose="02000506030000020004" pitchFamily="50" charset="0"/>
              </a:rPr>
              <a:t> наб., д.38 стр. 1</a:t>
            </a:r>
            <a:br>
              <a:rPr lang="ru-RU" sz="2400" dirty="0">
                <a:solidFill>
                  <a:schemeClr val="bg1"/>
                </a:solidFill>
                <a:latin typeface="Proxima Nova ExCn Rg" panose="02000506030000020004" pitchFamily="50" charset="0"/>
              </a:rPr>
            </a:br>
            <a:r>
              <a:rPr lang="ru-RU" sz="2400" dirty="0">
                <a:solidFill>
                  <a:schemeClr val="bg1"/>
                </a:solidFill>
                <a:latin typeface="Proxima Nova ExCn Rg" panose="02000506030000020004" pitchFamily="50" charset="0"/>
              </a:rPr>
              <a:t>Телефон:  +7 (495) 580-71-15</a:t>
            </a:r>
            <a:br>
              <a:rPr lang="ru-RU" sz="2400" dirty="0">
                <a:solidFill>
                  <a:schemeClr val="bg1"/>
                </a:solidFill>
                <a:latin typeface="Proxima Nova ExCn Rg" panose="02000506030000020004" pitchFamily="50" charset="0"/>
              </a:rPr>
            </a:br>
            <a:r>
              <a:rPr lang="ru-RU" sz="2400" dirty="0">
                <a:solidFill>
                  <a:schemeClr val="bg1"/>
                </a:solidFill>
                <a:latin typeface="Proxima Nova ExCn Rg" panose="02000506030000020004" pitchFamily="50" charset="0"/>
              </a:rPr>
              <a:t>Эл. адрес:  </a:t>
            </a:r>
            <a:r>
              <a:rPr lang="ru-RU" sz="2400" dirty="0" err="1">
                <a:solidFill>
                  <a:schemeClr val="bg1"/>
                </a:solidFill>
                <a:latin typeface="Proxima Nova ExCn Rg" panose="02000506030000020004" pitchFamily="50" charset="0"/>
              </a:rPr>
              <a:t>info@rt-capital.ru</a:t>
            </a:r>
            <a:endParaRPr lang="ru-RU" sz="2400" dirty="0">
              <a:solidFill>
                <a:schemeClr val="bg1"/>
              </a:solidFill>
              <a:latin typeface="Proxima Nova ExCn Rg" panose="02000506030000020004" pitchFamily="50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5662580" y="9909729"/>
            <a:ext cx="1700927" cy="569240"/>
          </a:xfrm>
        </p:spPr>
        <p:txBody>
          <a:bodyPr/>
          <a:lstStyle/>
          <a:p>
            <a:fld id="{FBFF2B0E-C4F2-324F-9999-4C2E26534401}" type="slidenum">
              <a:rPr lang="ru-RU" smtClean="0">
                <a:solidFill>
                  <a:schemeClr val="tx1"/>
                </a:solidFill>
              </a:rPr>
              <a:t>10</a:t>
            </a:fld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327451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1247</TotalTime>
  <Words>618</Words>
  <Application>Microsoft Office PowerPoint</Application>
  <PresentationFormat>Произвольный</PresentationFormat>
  <Paragraphs>141</Paragraphs>
  <Slides>10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Proxima Nova ExCn Rg</vt:lpstr>
      <vt:lpstr>Times New Roman</vt:lpstr>
      <vt:lpstr>Тема Office</vt:lpstr>
      <vt:lpstr>Продажа  недвижимости </vt:lpstr>
      <vt:lpstr>             Описание объекта</vt:lpstr>
      <vt:lpstr>Состав объекта продажи</vt:lpstr>
      <vt:lpstr>Презентация PowerPoint</vt:lpstr>
      <vt:lpstr>Презентация PowerPoint</vt:lpstr>
      <vt:lpstr>Фотографии объектов недвижимости</vt:lpstr>
      <vt:lpstr>Презентация PowerPoint</vt:lpstr>
      <vt:lpstr>Презентация PowerPoint</vt:lpstr>
      <vt:lpstr>Информация о торгах по продаже объекта недвижимости</vt:lpstr>
      <vt:lpstr>ООО «РТ-Капитал» 121059, г. Москва, ул.Бережковская наб., д.38 стр. 1 Телефон:  +7 (495) 580-71-15 Эл. адрес:  info@rt-capital.ru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Andrew Pudrik</dc:creator>
  <cp:lastModifiedBy>Зацепин Алексей Михайлович</cp:lastModifiedBy>
  <cp:revision>103</cp:revision>
  <cp:lastPrinted>2020-07-29T13:44:13Z</cp:lastPrinted>
  <dcterms:created xsi:type="dcterms:W3CDTF">2020-07-29T09:06:04Z</dcterms:created>
  <dcterms:modified xsi:type="dcterms:W3CDTF">2025-09-10T11:26:01Z</dcterms:modified>
</cp:coreProperties>
</file>