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63" r:id="rId4"/>
    <p:sldId id="268" r:id="rId5"/>
    <p:sldId id="259" r:id="rId6"/>
    <p:sldId id="267" r:id="rId7"/>
    <p:sldId id="260" r:id="rId8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93"/>
  </p:normalViewPr>
  <p:slideViewPr>
    <p:cSldViewPr snapToGrid="0" snapToObjects="1">
      <p:cViewPr varScale="1">
        <p:scale>
          <a:sx n="68" d="100"/>
          <a:sy n="68" d="100"/>
        </p:scale>
        <p:origin x="3102" y="90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390E-76FA-E34D-8571-37FE666F819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E2A9D-EE70-6143-972E-60F9921E1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E2A9D-EE70-6143-972E-60F9921E14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9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2D60-D676-4B14-98CE-BD59DC5A7F71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1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07E5-3DF2-46B4-9682-035B222D75D7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2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1B7F-1E27-4EE5-8DC2-2AB7EF231E52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968A-463B-4020-ABBB-4AD1E39C5DB1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502-E8F3-460A-B828-A16B2FD01460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6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7F3-6C50-4185-B052-E0B3C66CAE4B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3EA1-4EFC-45CF-9ED6-A5976B0CBF00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0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684-2CE3-4E1A-B5C7-536B13DCEC2D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5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3B-EE40-4105-B263-DA5B26A7FF1C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054A-8BAC-4C49-8685-6FC91077EC6C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7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1D7-A99D-4DAD-BACE-878D701DD1CA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A372-1428-4806-928D-CF23BC8CA525}" type="datetime1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8967-90AA-204E-A08A-94380670E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1191025"/>
            <a:ext cx="6425724" cy="4281105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Продажа </a:t>
            </a:r>
            <a:b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недвижимости</a:t>
            </a:r>
            <a:b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endParaRPr lang="ru-RU" sz="40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AF5D-8612-4147-AAF6-9B1D6BAF5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76" y="7049019"/>
            <a:ext cx="6486354" cy="2581379"/>
          </a:xfrm>
        </p:spPr>
        <p:txBody>
          <a:bodyPr>
            <a:normAutofit/>
          </a:bodyPr>
          <a:lstStyle/>
          <a:p>
            <a:endParaRPr lang="ru-RU" sz="4800" dirty="0" smtClean="0">
              <a:solidFill>
                <a:schemeClr val="bg1"/>
              </a:solidFill>
              <a:latin typeface="Proxima Nova ExCn Rg" panose="02000506030000020004" pitchFamily="50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Производственный комплекс 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на з/участке </a:t>
            </a:r>
            <a:r>
              <a:rPr lang="ru-RU" sz="48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7,94 га, </a:t>
            </a:r>
            <a:r>
              <a:rPr lang="ru-RU" sz="48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г. Кумертау</a:t>
            </a:r>
          </a:p>
        </p:txBody>
      </p:sp>
    </p:spTree>
    <p:extLst>
      <p:ext uri="{BB962C8B-B14F-4D97-AF65-F5344CB8AC3E}">
        <p14:creationId xmlns:p14="http://schemas.microsoft.com/office/powerpoint/2010/main" val="30338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C339-B3C8-0242-9121-854B25B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70969"/>
            <a:ext cx="5486400" cy="9078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Описание объекта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E3053-DFE7-414A-9B4E-59BC594A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733248"/>
            <a:ext cx="5757906" cy="3993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К продаже предлагается земельно-промышленный комплекс, принадлежащий АО «</a:t>
            </a:r>
            <a:r>
              <a:rPr lang="ru-RU" sz="2000" dirty="0" err="1" smtClean="0">
                <a:latin typeface="Proxima Nova ExCn Rg" panose="02000506030000020004" pitchFamily="50" charset="0"/>
              </a:rPr>
              <a:t>КумАПП</a:t>
            </a:r>
            <a:r>
              <a:rPr lang="ru-RU" sz="2000" dirty="0" smtClean="0">
                <a:latin typeface="Proxima Nova ExCn Rg" panose="02000506030000020004" pitchFamily="50" charset="0"/>
              </a:rPr>
              <a:t>» на правах </a:t>
            </a:r>
            <a:r>
              <a:rPr lang="ru-RU" sz="2000" dirty="0">
                <a:latin typeface="Proxima Nova ExCn Rg" panose="02000506030000020004" pitchFamily="50" charset="0"/>
              </a:rPr>
              <a:t>собственности</a:t>
            </a:r>
            <a:r>
              <a:rPr lang="ru-RU" sz="2000" dirty="0" smtClean="0">
                <a:latin typeface="Proxima Nova ExCn Rg" panose="02000506030000020004" pitchFamily="50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АО «</a:t>
            </a:r>
            <a:r>
              <a:rPr lang="ru-RU" sz="2000" dirty="0" err="1" smtClean="0">
                <a:latin typeface="Proxima Nova ExCn Rg" panose="02000506030000020004" pitchFamily="50" charset="0"/>
              </a:rPr>
              <a:t>КумАПП</a:t>
            </a:r>
            <a:r>
              <a:rPr lang="ru-RU" sz="2000" dirty="0" smtClean="0">
                <a:latin typeface="Proxima Nova ExCn Rg" panose="02000506030000020004" pitchFamily="50" charset="0"/>
              </a:rPr>
              <a:t>» - градообразующее предприятие региона.</a:t>
            </a:r>
            <a:endParaRPr lang="ru-RU" sz="2000" dirty="0">
              <a:latin typeface="Proxima Nova ExCn Rg" panose="02000506030000020004" pitchFamily="50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Proxima Nova ExCn Rg" pitchFamily="2" charset="0"/>
              </a:rPr>
              <a:t>Номер и дата государственной регистрации прав:</a:t>
            </a: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№ 02-04-10/027/2009-086 от 22.01.2010 г., </a:t>
            </a: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№ 02- 04/110-04/310/001/2016-4726/1 от 19.09.2016 г., </a:t>
            </a: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№ 02:60:030101:190-02/110/2017-1 от 27.02.2017 г.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Адрес местоположения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: </a:t>
            </a:r>
            <a:r>
              <a:rPr lang="ru-RU" sz="2000" dirty="0" err="1" smtClean="0">
                <a:latin typeface="Proxima Nova ExCn Rg" panose="02000506030000020004" pitchFamily="50" charset="0"/>
              </a:rPr>
              <a:t>Респ</a:t>
            </a:r>
            <a:r>
              <a:rPr lang="ru-RU" sz="2000" dirty="0" smtClean="0">
                <a:latin typeface="Proxima Nova ExCn Rg" panose="02000506030000020004" pitchFamily="50" charset="0"/>
              </a:rPr>
              <a:t>. Башкортостан, г. Кумертау, с. Ира, 1 км на запад.</a:t>
            </a:r>
            <a:endParaRPr lang="ru-RU" sz="2000" dirty="0">
              <a:latin typeface="Proxima Nova ExCn Rg" panose="02000506030000020004" pitchFamily="50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Наличие коммуникаций: </a:t>
            </a:r>
            <a:r>
              <a:rPr lang="ru-RU" sz="2000" dirty="0" smtClean="0">
                <a:latin typeface="Proxima Nova ExCn Rg" panose="02000506030000020004" pitchFamily="50" charset="0"/>
              </a:rPr>
              <a:t>отопление, водопровод, канализация (доступны), электроснабжение есть.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Недвижимое 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имущество </a:t>
            </a: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включает 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в себя: </a:t>
            </a:r>
            <a:endParaRPr lang="ru-RU" sz="2000" dirty="0" smtClean="0">
              <a:solidFill>
                <a:srgbClr val="0070C0"/>
              </a:solidFill>
              <a:latin typeface="Proxima Nova ExCn Rg" panose="02000506030000020004" pitchFamily="50" charset="0"/>
            </a:endParaRPr>
          </a:p>
          <a:p>
            <a:pPr algn="just">
              <a:buFont typeface="Symbol" pitchFamily="18" charset="2"/>
              <a:buChar char="-"/>
            </a:pPr>
            <a:r>
              <a:rPr lang="ru-RU" sz="2000" dirty="0" smtClean="0">
                <a:latin typeface="Proxima Nova ExCn Rg" panose="02000506030000020004" pitchFamily="50" charset="0"/>
              </a:rPr>
              <a:t>земельный участок площадью </a:t>
            </a:r>
            <a:r>
              <a:rPr lang="ru-RU" sz="2000" dirty="0">
                <a:latin typeface="Proxima Nova ExCn Rg" panose="02000506030000020004" pitchFamily="50" charset="0"/>
              </a:rPr>
              <a:t>79449 кв.м.;</a:t>
            </a:r>
          </a:p>
          <a:p>
            <a:pPr algn="just">
              <a:buFont typeface="Symbol" pitchFamily="18" charset="2"/>
              <a:buChar char="-"/>
            </a:pPr>
            <a:r>
              <a:rPr lang="ru-RU" sz="2000" dirty="0" smtClean="0">
                <a:latin typeface="Proxima Nova ExCn Rg" panose="02000506030000020004" pitchFamily="50" charset="0"/>
              </a:rPr>
              <a:t>производственный </a:t>
            </a:r>
            <a:r>
              <a:rPr lang="ru-RU" sz="2000" dirty="0">
                <a:latin typeface="Proxima Nova ExCn Rg" panose="02000506030000020004" pitchFamily="50" charset="0"/>
              </a:rPr>
              <a:t>корпус кирпичного </a:t>
            </a:r>
            <a:r>
              <a:rPr lang="ru-RU" sz="2000" dirty="0" smtClean="0">
                <a:latin typeface="Proxima Nova ExCn Rg" panose="02000506030000020004" pitchFamily="50" charset="0"/>
              </a:rPr>
              <a:t>завода;</a:t>
            </a:r>
          </a:p>
          <a:p>
            <a:pPr marL="0" indent="0" algn="just">
              <a:buFont typeface="Symbol" pitchFamily="18" charset="2"/>
              <a:buChar char="-"/>
            </a:pPr>
            <a:r>
              <a:rPr lang="ru-RU" sz="2000" dirty="0" smtClean="0">
                <a:latin typeface="Proxima Nova ExCn Rg" panose="02000506030000020004" pitchFamily="50" charset="0"/>
              </a:rPr>
              <a:t> объект </a:t>
            </a:r>
            <a:r>
              <a:rPr lang="ru-RU" sz="2000" dirty="0">
                <a:latin typeface="Proxima Nova ExCn Rg" panose="02000506030000020004" pitchFamily="50" charset="0"/>
              </a:rPr>
              <a:t>незавершенного строительства. Степень готовности: 60%.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9948" y="10225066"/>
            <a:ext cx="519727" cy="293960"/>
          </a:xfrm>
        </p:spPr>
        <p:txBody>
          <a:bodyPr anchor="b"/>
          <a:lstStyle/>
          <a:p>
            <a:pPr algn="ctr"/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 algn="ctr"/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r="9762"/>
          <a:stretch/>
        </p:blipFill>
        <p:spPr>
          <a:xfrm>
            <a:off x="975360" y="1752600"/>
            <a:ext cx="5669280" cy="17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C339-B3C8-0242-9121-854B25B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48" y="467642"/>
            <a:ext cx="6520220" cy="9078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Состав объекта: земельный участок 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E3053-DFE7-414A-9B4E-59BC594A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83" y="5638800"/>
            <a:ext cx="5795173" cy="3105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Земельный 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участок площадью 79449 кв.м.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Кадастровый номер: 02:60:030101:40</a:t>
            </a: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Вид </a:t>
            </a:r>
            <a:r>
              <a:rPr lang="ru-RU" sz="2000" dirty="0">
                <a:latin typeface="Proxima Nova ExCn Rg" panose="02000506030000020004" pitchFamily="50" charset="0"/>
              </a:rPr>
              <a:t>разрешенного использования: для обслуживания кирпичного завода.</a:t>
            </a: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Адрес</a:t>
            </a:r>
            <a:r>
              <a:rPr lang="ru-RU" sz="2000" dirty="0">
                <a:latin typeface="Proxima Nova ExCn Rg" panose="02000506030000020004" pitchFamily="50" charset="0"/>
              </a:rPr>
              <a:t>: установлено относительно ориентира, расположенного в границах участка. Почтовый адрес ориентира: </a:t>
            </a:r>
            <a:r>
              <a:rPr lang="ru-RU" sz="2000" dirty="0" err="1">
                <a:latin typeface="Proxima Nova ExCn Rg" panose="02000506030000020004" pitchFamily="50" charset="0"/>
              </a:rPr>
              <a:t>Р</a:t>
            </a:r>
            <a:r>
              <a:rPr lang="ru-RU" sz="2000" dirty="0" err="1" smtClean="0">
                <a:latin typeface="Proxima Nova ExCn Rg" panose="02000506030000020004" pitchFamily="50" charset="0"/>
              </a:rPr>
              <a:t>есп</a:t>
            </a:r>
            <a:r>
              <a:rPr lang="ru-RU" sz="2000" dirty="0">
                <a:latin typeface="Proxima Nova ExCn Rg" panose="02000506030000020004" pitchFamily="50" charset="0"/>
              </a:rPr>
              <a:t>. Башкортостан, г. Кумертау, с. Ира, 1 км на запад.</a:t>
            </a: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Существующие </a:t>
            </a:r>
            <a:r>
              <a:rPr lang="ru-RU" sz="2000" dirty="0">
                <a:latin typeface="Proxima Nova ExCn Rg" panose="02000506030000020004" pitchFamily="50" charset="0"/>
              </a:rPr>
              <a:t>ограничения (обременения) права: не зарегистрировано</a:t>
            </a:r>
            <a:r>
              <a:rPr lang="ru-RU" sz="2000" dirty="0" smtClean="0">
                <a:latin typeface="Proxima Nova ExCn Rg" panose="02000506030000020004" pitchFamily="50" charset="0"/>
              </a:rPr>
              <a:t>.*</a:t>
            </a: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Форма участка – четырехугольная. Рельеф – ровный.</a:t>
            </a:r>
          </a:p>
          <a:p>
            <a:pPr marL="0" indent="0">
              <a:buNone/>
            </a:pPr>
            <a:endParaRPr lang="ru-RU" sz="2000" dirty="0">
              <a:latin typeface="Proxima Nova ExCn Rg" panose="02000506030000020004" pitchFamily="50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  <a:latin typeface="Proxima Nova ExCn Rg" panose="02000506030000020004" pitchFamily="50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9948" y="10225066"/>
            <a:ext cx="519727" cy="293960"/>
          </a:xfrm>
        </p:spPr>
        <p:txBody>
          <a:bodyPr anchor="b"/>
          <a:lstStyle/>
          <a:p>
            <a:pPr algn="ctr"/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 algn="ctr"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250" t="21761" r="7125" b="13123"/>
          <a:stretch>
            <a:fillRect/>
          </a:stretch>
        </p:blipFill>
        <p:spPr bwMode="auto">
          <a:xfrm>
            <a:off x="917984" y="1771748"/>
            <a:ext cx="5718972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41784" y="8960337"/>
            <a:ext cx="571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roxima Nova ExCn Rg" pitchFamily="2" charset="0"/>
              </a:rPr>
              <a:t>Территориальная зона размещения земельного участка согласно градостроительному регламенту: </a:t>
            </a:r>
            <a:r>
              <a:rPr lang="ru-RU" sz="2000" dirty="0" smtClean="0">
                <a:solidFill>
                  <a:srgbClr val="0070C0"/>
                </a:solidFill>
                <a:latin typeface="Proxima Nova ExCn Rg" pitchFamily="2" charset="0"/>
              </a:rPr>
              <a:t>П-1.1. Производственная зона</a:t>
            </a:r>
            <a:endParaRPr lang="ru-RU" sz="2000" dirty="0">
              <a:solidFill>
                <a:srgbClr val="0070C0"/>
              </a:solidFill>
              <a:latin typeface="Proxima Nova ExCn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6061-3692-F94D-848C-5218284E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90" y="465138"/>
            <a:ext cx="5373022" cy="9078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Состав объекта: здания и сооружения </a:t>
            </a:r>
            <a:endParaRPr lang="ru-RU" sz="3600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46983" y="10122573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/>
              <a:t>4</a:t>
            </a:fld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7" name="AutoShape 4" descr="https://st24.stpulscen.ru/images/product/221/211/032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st24.stpulscen.ru/images/product/221/211/032_b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1"/>
          <a:stretch>
            <a:fillRect/>
          </a:stretch>
        </p:blipFill>
        <p:spPr>
          <a:xfrm>
            <a:off x="4019672" y="1730399"/>
            <a:ext cx="2718022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0" b="22341"/>
          <a:stretch>
            <a:fillRect/>
          </a:stretch>
        </p:blipFill>
        <p:spPr>
          <a:xfrm>
            <a:off x="910590" y="1745639"/>
            <a:ext cx="3006090" cy="17938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49630" y="5760720"/>
            <a:ext cx="5888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Производственный корпус кирпичного завода</a:t>
            </a:r>
            <a:r>
              <a:rPr lang="ru-RU" sz="2000" dirty="0" smtClean="0">
                <a:latin typeface="Proxima Nova ExCn Rg" panose="02000506030000020004" pitchFamily="50" charset="0"/>
              </a:rPr>
              <a:t> площадью 6869,7 кв.м. Количество этажей, в том числе подземных этажей: 1.</a:t>
            </a: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Кадастровый номер: 02:60:030101:189.</a:t>
            </a: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Существующие ограничения (обременения) права: не зарегистрировано.*</a:t>
            </a: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Год постройки: 1992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Объект незавершенного строительства. </a:t>
            </a:r>
            <a:r>
              <a:rPr lang="ru-RU" sz="2000" dirty="0" smtClean="0">
                <a:latin typeface="Proxima Nova ExCn Rg" panose="02000506030000020004" pitchFamily="50" charset="0"/>
              </a:rPr>
              <a:t>Степень готовности: 60%.</a:t>
            </a: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Кадастровый номер: 02:60:030101:190.</a:t>
            </a: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Существующие ограничения (обременения) права: не зарегистрировано.*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5"/>
          <a:stretch>
            <a:fillRect/>
          </a:stretch>
        </p:blipFill>
        <p:spPr>
          <a:xfrm>
            <a:off x="910590" y="3646141"/>
            <a:ext cx="3030274" cy="20688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r="12772" b="7776"/>
          <a:stretch>
            <a:fillRect/>
          </a:stretch>
        </p:blipFill>
        <p:spPr>
          <a:xfrm>
            <a:off x="4008931" y="3661381"/>
            <a:ext cx="2728763" cy="20688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9630" y="8839379"/>
            <a:ext cx="5827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Proxima Nova ExCn Rg" pitchFamily="2" charset="0"/>
              </a:rPr>
              <a:t>Экономически целесообразно размещение </a:t>
            </a:r>
            <a:r>
              <a:rPr lang="ru-RU" sz="2000" dirty="0" smtClean="0">
                <a:latin typeface="Proxima Nova ExCn Rg" pitchFamily="2" charset="0"/>
              </a:rPr>
              <a:t>в данной территориальной зоне  с использованием существующих зданий объектов промышленности, складов.</a:t>
            </a:r>
            <a:endParaRPr lang="ru-RU" sz="2000" dirty="0">
              <a:latin typeface="Proxima Nova ExCn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49D04-9728-DE48-95A2-56599587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8" y="569242"/>
            <a:ext cx="6520220" cy="8937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Местоположение и инфраструктура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32916" y="10122573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/>
              <a:t>5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3440" y="6338796"/>
            <a:ext cx="5623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Транспортная доступность: </a:t>
            </a:r>
            <a:endParaRPr lang="ru-RU" sz="2000" dirty="0" smtClean="0">
              <a:solidFill>
                <a:srgbClr val="0070C0"/>
              </a:solidFill>
              <a:latin typeface="Proxima Nova ExCn Rg" panose="02000506030000020004" pitchFamily="50" charset="0"/>
            </a:endParaRPr>
          </a:p>
          <a:p>
            <a:pPr algn="just"/>
            <a:r>
              <a:rPr lang="ru-RU" sz="2000" dirty="0">
                <a:latin typeface="Proxima Nova ExCn Rg" panose="02000506030000020004" pitchFamily="50" charset="0"/>
              </a:rPr>
              <a:t>Объект расположен на 2-й линии крупной автомагистрали </a:t>
            </a:r>
            <a:r>
              <a:rPr lang="ru-RU" sz="2000" dirty="0" smtClean="0">
                <a:latin typeface="Proxima Nova ExCn Rg" panose="02000506030000020004" pitchFamily="50" charset="0"/>
              </a:rPr>
              <a:t>– федеральной </a:t>
            </a:r>
            <a:r>
              <a:rPr lang="ru-RU" sz="2000" dirty="0">
                <a:latin typeface="Proxima Nova ExCn Rg" panose="02000506030000020004" pitchFamily="50" charset="0"/>
              </a:rPr>
              <a:t>трассы Р-240 «Уфа-Оренбург» 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с высокой интенсивностью движения</a:t>
            </a:r>
            <a:r>
              <a:rPr lang="ru-RU" sz="2000" dirty="0" smtClean="0">
                <a:latin typeface="Proxima Nova ExCn Rg" panose="02000506030000020004" pitchFamily="50" charset="0"/>
              </a:rPr>
              <a:t>.</a:t>
            </a:r>
          </a:p>
          <a:p>
            <a:pPr algn="just"/>
            <a:r>
              <a:rPr lang="ru-RU" sz="2000" dirty="0" smtClean="0">
                <a:latin typeface="Proxima Nova ExCn Rg" panose="02000506030000020004" pitchFamily="50" charset="0"/>
              </a:rPr>
              <a:t> </a:t>
            </a:r>
          </a:p>
          <a:p>
            <a:pPr algn="just"/>
            <a:r>
              <a:rPr lang="ru-RU" sz="2000" dirty="0" smtClean="0">
                <a:latin typeface="Proxima Nova ExCn Rg" panose="02000506030000020004" pitchFamily="50" charset="0"/>
              </a:rPr>
              <a:t>Подъезд </a:t>
            </a:r>
            <a:r>
              <a:rPr lang="ru-RU" sz="2000" dirty="0">
                <a:latin typeface="Proxima Nova ExCn Rg" panose="02000506030000020004" pitchFamily="50" charset="0"/>
              </a:rPr>
              <a:t>к объекту </a:t>
            </a:r>
            <a:r>
              <a:rPr lang="ru-RU" sz="2000" dirty="0" smtClean="0">
                <a:latin typeface="Proxima Nova ExCn Rg" panose="02000506030000020004" pitchFamily="50" charset="0"/>
              </a:rPr>
              <a:t>- 150 </a:t>
            </a:r>
            <a:r>
              <a:rPr lang="ru-RU" sz="2000" dirty="0">
                <a:latin typeface="Proxima Nova ExCn Rg" panose="02000506030000020004" pitchFamily="50" charset="0"/>
              </a:rPr>
              <a:t>м по грунтовой дороге</a:t>
            </a:r>
            <a:r>
              <a:rPr lang="ru-RU" sz="2000" dirty="0" smtClean="0">
                <a:latin typeface="Proxima Nova ExCn Rg" panose="02000506030000020004" pitchFamily="50" charset="0"/>
              </a:rPr>
              <a:t>.</a:t>
            </a:r>
          </a:p>
          <a:p>
            <a:pPr algn="just"/>
            <a:endParaRPr lang="ru-RU" sz="2000" dirty="0">
              <a:latin typeface="Proxima Nova ExCn Rg" panose="02000506030000020004" pitchFamily="50" charset="0"/>
            </a:endParaRPr>
          </a:p>
          <a:p>
            <a:pPr algn="just"/>
            <a:r>
              <a:rPr lang="ru-RU" sz="2000" dirty="0">
                <a:latin typeface="Proxima Nova ExCn Rg" panose="02000506030000020004" pitchFamily="50" charset="0"/>
              </a:rPr>
              <a:t>Пешеходная доступность – удовлетворительная, ближайшая остановка общественного транспорта удалена от объекта 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на 150 м</a:t>
            </a:r>
            <a:r>
              <a:rPr lang="ru-RU" sz="2000" dirty="0">
                <a:latin typeface="Proxima Nova ExCn Rg" panose="02000506030000020004" pitchFamily="50" charset="0"/>
              </a:rPr>
              <a:t>. (менее 5 минут пешком).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03" t="21944" r="59250" b="16676"/>
          <a:stretch>
            <a:fillRect/>
          </a:stretch>
        </p:blipFill>
        <p:spPr bwMode="auto">
          <a:xfrm>
            <a:off x="929640" y="1645920"/>
            <a:ext cx="3477396" cy="436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2872" t="52699" r="22057" b="22301"/>
          <a:stretch>
            <a:fillRect/>
          </a:stretch>
        </p:blipFill>
        <p:spPr bwMode="auto">
          <a:xfrm>
            <a:off x="4639548" y="1463040"/>
            <a:ext cx="18374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81003" t="53011" r="2628" b="22301"/>
          <a:stretch>
            <a:fillRect/>
          </a:stretch>
        </p:blipFill>
        <p:spPr bwMode="auto">
          <a:xfrm>
            <a:off x="4640183" y="3901440"/>
            <a:ext cx="1995805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6061-3692-F94D-848C-5218284E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28" y="569242"/>
            <a:ext cx="5768257" cy="90786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Инвестиционная привлекательность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46983" y="10122573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/>
              <a:t>6</a:t>
            </a:fld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7" name="AutoShape 4" descr="https://st24.stpulscen.ru/images/product/221/211/032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st24.stpulscen.ru/images/product/221/211/032_b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428" t="27855" r="52557" b="22145"/>
          <a:stretch>
            <a:fillRect/>
          </a:stretch>
        </p:blipFill>
        <p:spPr bwMode="auto">
          <a:xfrm>
            <a:off x="978535" y="1720948"/>
            <a:ext cx="3319247" cy="358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39768" y="5516880"/>
            <a:ext cx="598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Proxima Nova ExCn Rg" pitchFamily="2" charset="0"/>
              </a:rPr>
              <a:t>Развитая промышленная инфраструктура</a:t>
            </a:r>
            <a:r>
              <a:rPr lang="ru-RU" sz="2000" dirty="0" smtClean="0">
                <a:latin typeface="Proxima Nova ExCn Rg" pitchFamily="2" charset="0"/>
              </a:rPr>
              <a:t>, доступ к инженерным коммуникациям.</a:t>
            </a:r>
            <a:endParaRPr lang="ru-RU" sz="2000" dirty="0">
              <a:latin typeface="Proxima Nova ExCn Rg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9768" y="6224766"/>
            <a:ext cx="582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Proxima Nova ExCn Rg" pitchFamily="2" charset="0"/>
              </a:rPr>
              <a:t>Налоговые льготы </a:t>
            </a:r>
            <a:r>
              <a:rPr lang="ru-RU" sz="2000" dirty="0" smtClean="0">
                <a:latin typeface="Proxima Nova ExCn Rg" pitchFamily="2" charset="0"/>
              </a:rPr>
              <a:t>предприятиям (на 10 лет с момента появления налоговой базы) в рамках перспективного статуса ТОСЭР.</a:t>
            </a:r>
            <a:endParaRPr lang="ru-RU" sz="2000" dirty="0">
              <a:latin typeface="Proxima Nova ExCn Rg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9768" y="6932652"/>
            <a:ext cx="5228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roxima Nova ExCn Rg" pitchFamily="2" charset="0"/>
              </a:rPr>
              <a:t>Расположение на </a:t>
            </a:r>
            <a:r>
              <a:rPr lang="ru-RU" sz="2000" dirty="0" smtClean="0">
                <a:solidFill>
                  <a:srgbClr val="0070C0"/>
                </a:solidFill>
                <a:latin typeface="Proxima Nova ExCn Rg" pitchFamily="2" charset="0"/>
              </a:rPr>
              <a:t>трассе Р-240</a:t>
            </a:r>
            <a:r>
              <a:rPr lang="ru-RU" sz="2000" dirty="0" smtClean="0">
                <a:latin typeface="Proxima Nova ExCn Rg" pitchFamily="2" charset="0"/>
              </a:rPr>
              <a:t>, в перспективе вблизи пройдет трасса Европа — Западный Китай.</a:t>
            </a:r>
            <a:endParaRPr lang="ru-RU" sz="2000" dirty="0">
              <a:latin typeface="Proxima Nova ExCn Rg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528" y="7680901"/>
            <a:ext cx="5600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roxima Nova ExCn Rg" pitchFamily="2" charset="0"/>
              </a:rPr>
              <a:t>Имеются готовые </a:t>
            </a:r>
            <a:r>
              <a:rPr lang="ru-RU" sz="2000" dirty="0" smtClean="0">
                <a:solidFill>
                  <a:srgbClr val="0070C0"/>
                </a:solidFill>
                <a:latin typeface="Proxima Nova ExCn Rg" pitchFamily="2" charset="0"/>
              </a:rPr>
              <a:t>свободные помещения </a:t>
            </a:r>
            <a:r>
              <a:rPr lang="ru-RU" sz="2000" dirty="0" smtClean="0">
                <a:latin typeface="Proxima Nova ExCn Rg" pitchFamily="2" charset="0"/>
              </a:rPr>
              <a:t>для размещения производства.</a:t>
            </a:r>
            <a:endParaRPr lang="ru-RU" sz="2000" dirty="0">
              <a:latin typeface="Proxima Nova ExCn Rg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9768" y="8388787"/>
            <a:ext cx="5713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Proxima Nova ExCn Rg" pitchFamily="2" charset="0"/>
              </a:rPr>
              <a:t>Поддержка</a:t>
            </a:r>
            <a:r>
              <a:rPr lang="ru-RU" sz="2000" dirty="0" smtClean="0">
                <a:latin typeface="Proxima Nova ExCn Rg" pitchFamily="2" charset="0"/>
              </a:rPr>
              <a:t> со стороны региональных органов государственной власти.</a:t>
            </a:r>
            <a:endParaRPr lang="ru-RU" sz="2000" dirty="0">
              <a:latin typeface="Proxima Nova ExCn Rg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48789" y="1693544"/>
            <a:ext cx="22110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roxima Nova ExCn Rg" pitchFamily="2" charset="0"/>
              </a:rPr>
              <a:t>29 декабря 2016 года постановлением Правительства Российской Федерации № 1550 городу Кумертау был присвоен статус «Территория опережающего социально-экономического развития „Кумертау“»</a:t>
            </a:r>
            <a:endParaRPr lang="ru-RU" sz="2000" dirty="0">
              <a:latin typeface="Proxima Nova ExCn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73400-48EF-2548-9F72-970A3774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855" y="4942531"/>
            <a:ext cx="4172431" cy="20665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ООО «РТ-Капитал»</a:t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121059, г.</a:t>
            </a:r>
            <a:r>
              <a:rPr lang="en-US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Москва, </a:t>
            </a:r>
            <a:r>
              <a:rPr lang="ru-RU" sz="2400" dirty="0" err="1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Бережковская</a:t>
            </a:r>
            <a:r>
              <a:rPr lang="ru-RU" sz="24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наб., </a:t>
            </a:r>
            <a:r>
              <a:rPr lang="ru-RU" sz="24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д.38 стр. 1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Телефон:  +7 (495) 580-71-15</a:t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Эл. адрес:  </a:t>
            </a:r>
            <a:r>
              <a:rPr lang="ru-RU" sz="2400" dirty="0" err="1">
                <a:solidFill>
                  <a:schemeClr val="bg1"/>
                </a:solidFill>
                <a:latin typeface="Proxima Nova ExCn Rg" panose="02000506030000020004" pitchFamily="50" charset="0"/>
              </a:rPr>
              <a:t>info@rt-capital.ru</a:t>
            </a:r>
            <a:endParaRPr lang="ru-RU" sz="24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662580" y="9909729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945</TotalTime>
  <Words>449</Words>
  <Application>Microsoft Office PowerPoint</Application>
  <PresentationFormat>Произвольный</PresentationFormat>
  <Paragraphs>57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Proxima Nova ExCn Rg</vt:lpstr>
      <vt:lpstr>Symbol</vt:lpstr>
      <vt:lpstr>Тема Office</vt:lpstr>
      <vt:lpstr>Продажа  недвижимости </vt:lpstr>
      <vt:lpstr>Описание объекта</vt:lpstr>
      <vt:lpstr>Состав объекта: земельный участок </vt:lpstr>
      <vt:lpstr>Состав объекта: здания и сооружения </vt:lpstr>
      <vt:lpstr>Местоположение и инфраструктура</vt:lpstr>
      <vt:lpstr>Инвестиционная привлекательность</vt:lpstr>
      <vt:lpstr>ООО «РТ-Капитал» 121059, г. Москва, Бережковская наб., д.38 стр. 1 Телефон:  +7 (495) 580-71-15 Эл. адрес:  info@rt-capital.ru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Pudrik</dc:creator>
  <cp:lastModifiedBy>Меньшикова Марина Леонидовна</cp:lastModifiedBy>
  <cp:revision>81</cp:revision>
  <cp:lastPrinted>2020-07-29T13:44:13Z</cp:lastPrinted>
  <dcterms:created xsi:type="dcterms:W3CDTF">2020-07-29T09:06:04Z</dcterms:created>
  <dcterms:modified xsi:type="dcterms:W3CDTF">2020-09-17T11:02:47Z</dcterms:modified>
</cp:coreProperties>
</file>