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20" r:id="rId1"/>
  </p:sldMasterIdLst>
  <p:notesMasterIdLst>
    <p:notesMasterId r:id="rId8"/>
  </p:notesMasterIdLst>
  <p:sldIdLst>
    <p:sldId id="256" r:id="rId2"/>
    <p:sldId id="267" r:id="rId3"/>
    <p:sldId id="265" r:id="rId4"/>
    <p:sldId id="266" r:id="rId5"/>
    <p:sldId id="264" r:id="rId6"/>
    <p:sldId id="260" r:id="rId7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A8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/>
    <p:restoredTop sz="82947" autoAdjust="0"/>
  </p:normalViewPr>
  <p:slideViewPr>
    <p:cSldViewPr snapToGrid="0" snapToObjects="1">
      <p:cViewPr varScale="1">
        <p:scale>
          <a:sx n="66" d="100"/>
          <a:sy n="66" d="100"/>
        </p:scale>
        <p:origin x="3480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0390E-76FA-E34D-8571-37FE666F8195}" type="datetimeFigureOut">
              <a:rPr lang="ru-RU" smtClean="0"/>
              <a:t>09.06.2022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0E2A9D-EE70-6143-972E-60F9921E14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0572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216150" y="1241425"/>
            <a:ext cx="236537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E2A9D-EE70-6143-972E-60F9921E14D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5699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E2A9D-EE70-6143-972E-60F9921E14D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0260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E2A9D-EE70-6143-972E-60F9921E14D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20180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E2A9D-EE70-6143-972E-60F9921E14D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959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E2A9D-EE70-6143-972E-60F9921E14D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5056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62D60-D676-4B14-98CE-BD59DC5A7F71}" type="datetime1">
              <a:rPr lang="ru-RU" smtClean="0"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213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D968A-463B-4020-ABBB-4AD1E39C5DB1}" type="datetime1">
              <a:rPr lang="ru-RU" smtClean="0"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41856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E502-E8F3-460A-B828-A16B2FD01460}" type="datetime1">
              <a:rPr lang="ru-RU" smtClean="0"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561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F7F3-6C50-4185-B052-E0B3C66CAE4B}" type="datetime1">
              <a:rPr lang="ru-RU" smtClean="0"/>
              <a:t>09.06.2022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241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3EA1-4EFC-45CF-9ED6-A5976B0CBF00}" type="datetime1">
              <a:rPr lang="ru-RU" smtClean="0"/>
              <a:t>09.06.2022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102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A7684-2CE3-4E1A-B5C7-536B13DCEC2D}" type="datetime1">
              <a:rPr lang="ru-RU" smtClean="0"/>
              <a:t>09.06.2022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158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953B-EE40-4105-B263-DA5B26A7FF1C}" type="datetime1">
              <a:rPr lang="ru-RU" smtClean="0"/>
              <a:t>09.06.2022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441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3054A-8BAC-4C49-8685-6FC91077EC6C}" type="datetime1">
              <a:rPr lang="ru-RU" smtClean="0"/>
              <a:t>09.06.2022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470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8E1D7-A99D-4DAD-BACE-878D701DD1CA}" type="datetime1">
              <a:rPr lang="ru-RU" smtClean="0"/>
              <a:t>09.06.2022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209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A07E5-3DF2-46B4-9682-035B222D75D7}" type="datetime1">
              <a:rPr lang="ru-RU" smtClean="0"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3325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251B7F-1E27-4EE5-8DC2-2AB7EF231E52}" type="datetime1">
              <a:rPr lang="ru-RU" smtClean="0"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5375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
Второй уровень
Третий уровень
Четвертый уровень
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AA372-1428-4806-928D-CF23BC8CA525}" type="datetime1">
              <a:rPr lang="ru-RU" smtClean="0"/>
              <a:t>09.06.2022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F2B0E-C4F2-324F-9999-4C2E2653440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521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7A8967-90AA-204E-A08A-94380670E8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6976" y="1191025"/>
            <a:ext cx="6425724" cy="4281105"/>
          </a:xfrm>
        </p:spPr>
        <p:txBody>
          <a:bodyPr anchor="ctr">
            <a:normAutofit/>
          </a:bodyPr>
          <a:lstStyle/>
          <a:p>
            <a:r>
              <a:rPr lang="ru-RU" sz="4000" dirty="0">
                <a:solidFill>
                  <a:schemeClr val="bg1"/>
                </a:solidFill>
                <a:latin typeface="Proxima Nova ExCn Rg" panose="02000506030000020004" pitchFamily="50" charset="0"/>
              </a:rPr>
              <a:t>Продажа </a:t>
            </a:r>
            <a:br>
              <a:rPr lang="ru-RU" sz="4000" dirty="0">
                <a:solidFill>
                  <a:schemeClr val="bg1"/>
                </a:solidFill>
                <a:latin typeface="Proxima Nova ExCn Rg" panose="02000506030000020004" pitchFamily="50" charset="0"/>
              </a:rPr>
            </a:br>
            <a:r>
              <a:rPr lang="ru-RU" sz="4000" dirty="0">
                <a:solidFill>
                  <a:schemeClr val="bg1"/>
                </a:solidFill>
                <a:latin typeface="Proxima Nova ExCn Rg" panose="02000506030000020004" pitchFamily="50" charset="0"/>
              </a:rPr>
              <a:t>недвижимости</a:t>
            </a:r>
            <a:br>
              <a:rPr lang="ru-RU" sz="4000" dirty="0">
                <a:solidFill>
                  <a:schemeClr val="bg1"/>
                </a:solidFill>
                <a:latin typeface="Proxima Nova ExCn Rg" panose="02000506030000020004" pitchFamily="50" charset="0"/>
              </a:rPr>
            </a:br>
            <a:endParaRPr lang="ru-RU" sz="4000" dirty="0">
              <a:solidFill>
                <a:schemeClr val="bg1"/>
              </a:solidFill>
              <a:latin typeface="Proxima Nova ExCn Rg" panose="02000506030000020004" pitchFamily="50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010AF5D-8612-4147-AAF6-9B1D6BAF53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960" y="6642619"/>
            <a:ext cx="5669756" cy="2581379"/>
          </a:xfrm>
        </p:spPr>
        <p:txBody>
          <a:bodyPr>
            <a:normAutofit/>
          </a:bodyPr>
          <a:lstStyle/>
          <a:p>
            <a:endParaRPr lang="ru-RU" sz="4800" dirty="0">
              <a:solidFill>
                <a:schemeClr val="bg1"/>
              </a:solidFill>
              <a:latin typeface="Proxima Nova ExCn Rg" panose="02000506030000020004" pitchFamily="50" charset="0"/>
            </a:endParaRPr>
          </a:p>
          <a:p>
            <a:r>
              <a:rPr lang="ru-RU" sz="4400" b="1" smtClean="0">
                <a:solidFill>
                  <a:schemeClr val="bg1"/>
                </a:solidFill>
                <a:latin typeface="Proxima Nova ExCn Rg" panose="02000506030000020004" pitchFamily="50" charset="0"/>
              </a:rPr>
              <a:t>Административное здание</a:t>
            </a:r>
            <a:endParaRPr lang="ru-RU" sz="4400" b="1" dirty="0" smtClean="0">
              <a:solidFill>
                <a:schemeClr val="bg1"/>
              </a:solidFill>
              <a:latin typeface="Proxima Nova ExCn Rg" panose="02000506030000020004" pitchFamily="50" charset="0"/>
            </a:endParaRPr>
          </a:p>
          <a:p>
            <a:r>
              <a:rPr lang="ru-RU" sz="4400" b="1" dirty="0" smtClean="0">
                <a:solidFill>
                  <a:schemeClr val="bg1"/>
                </a:solidFill>
                <a:latin typeface="Proxima Nova ExCn Rg" panose="02000506030000020004" pitchFamily="50" charset="0"/>
              </a:rPr>
              <a:t>Проспект Мира, 176</a:t>
            </a:r>
            <a:endParaRPr lang="ru-RU" sz="4400" b="1" dirty="0">
              <a:solidFill>
                <a:schemeClr val="bg1"/>
              </a:solidFill>
              <a:latin typeface="Proxima Nova ExCn Rg" panose="02000506030000020004" pitchFamily="50" charset="0"/>
            </a:endParaRPr>
          </a:p>
          <a:p>
            <a:endParaRPr lang="ru-RU" sz="4400" dirty="0">
              <a:solidFill>
                <a:schemeClr val="bg1"/>
              </a:solidFill>
              <a:latin typeface="Proxima Nova ExCn Rg" panose="0200050603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815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70C339-B3C8-0242-9121-854B25B2E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90786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70C0"/>
                </a:solidFill>
                <a:latin typeface="Proxima Nova ExCn Rg" panose="02000506030000020004" pitchFamily="50" charset="0"/>
              </a:rPr>
              <a:t>Описание объекта</a:t>
            </a:r>
            <a:endParaRPr lang="ru-RU" dirty="0">
              <a:solidFill>
                <a:srgbClr val="0070C0"/>
              </a:solidFill>
              <a:latin typeface="Proxima Nova ExCn Rg" panose="02000506030000020004" pitchFamily="50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039948" y="10225066"/>
            <a:ext cx="519727" cy="293960"/>
          </a:xfrm>
        </p:spPr>
        <p:txBody>
          <a:bodyPr anchor="b"/>
          <a:lstStyle/>
          <a:p>
            <a:pPr algn="ctr"/>
            <a:fld id="{FBFF2B0E-C4F2-324F-9999-4C2E26534401}" type="slidenum">
              <a:rPr lang="ru-RU" sz="1400" smtClean="0">
                <a:solidFill>
                  <a:schemeClr val="bg1"/>
                </a:solidFill>
              </a:rPr>
              <a:pPr algn="ctr"/>
              <a:t>2</a:t>
            </a:fld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95447" y="4734046"/>
            <a:ext cx="614729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Proxima Nova ExCn Rg" panose="02000506030000020004" pitchFamily="50" charset="0"/>
              </a:rPr>
              <a:t>К покупке предлагается земельно-имущественный комплекс в непосредственной близости от гостиницы «Космос</a:t>
            </a:r>
            <a:r>
              <a:rPr lang="ru-RU" sz="2000" dirty="0" smtClean="0">
                <a:latin typeface="Proxima Nova ExCn Rg" panose="02000506030000020004" pitchFamily="50" charset="0"/>
              </a:rPr>
              <a:t>».</a:t>
            </a:r>
          </a:p>
          <a:p>
            <a:r>
              <a:rPr lang="ru-RU" sz="2000" dirty="0">
                <a:latin typeface="Proxima Nova ExCn Rg" panose="02000506030000020004" pitchFamily="50" charset="0"/>
              </a:rPr>
              <a:t>Расположение относительно красной линии (первой линии) 1 линия (проспект Мира</a:t>
            </a:r>
            <a:r>
              <a:rPr lang="ru-RU" sz="2000" dirty="0" smtClean="0">
                <a:latin typeface="Proxima Nova ExCn Rg" panose="02000506030000020004" pitchFamily="50" charset="0"/>
              </a:rPr>
              <a:t>).</a:t>
            </a:r>
            <a:endParaRPr lang="ru-RU" sz="2000" dirty="0">
              <a:latin typeface="Proxima Nova ExCn Rg" panose="02000506030000020004" pitchFamily="50" charset="0"/>
            </a:endParaRPr>
          </a:p>
          <a:p>
            <a:endParaRPr lang="ru-RU" sz="800" dirty="0">
              <a:latin typeface="Proxima Nova ExCn Rg" panose="02000506030000020004" pitchFamily="50" charset="0"/>
            </a:endParaRPr>
          </a:p>
          <a:p>
            <a:r>
              <a:rPr lang="ru-RU" sz="2000" dirty="0" smtClean="0">
                <a:latin typeface="Proxima Nova ExCn Rg" panose="02000506030000020004" pitchFamily="50" charset="0"/>
              </a:rPr>
              <a:t>Год </a:t>
            </a:r>
            <a:r>
              <a:rPr lang="ru-RU" sz="2000" dirty="0">
                <a:latin typeface="Proxima Nova ExCn Rg" panose="02000506030000020004" pitchFamily="50" charset="0"/>
              </a:rPr>
              <a:t>постройки здания </a:t>
            </a:r>
            <a:r>
              <a:rPr lang="ru-RU" sz="2000" dirty="0" smtClean="0">
                <a:latin typeface="Proxima Nova ExCn Rg" panose="02000506030000020004" pitchFamily="50" charset="0"/>
              </a:rPr>
              <a:t>– 1972.</a:t>
            </a:r>
          </a:p>
          <a:p>
            <a:endParaRPr lang="ru-RU" sz="800" dirty="0">
              <a:latin typeface="Proxima Nova ExCn Rg" panose="02000506030000020004" pitchFamily="50" charset="0"/>
            </a:endParaRPr>
          </a:p>
          <a:p>
            <a:r>
              <a:rPr lang="ru-RU" sz="2000" dirty="0">
                <a:latin typeface="Proxima Nova ExCn Rg" panose="02000506030000020004" pitchFamily="50" charset="0"/>
              </a:rPr>
              <a:t>Собственником имущества является АО «Швабе</a:t>
            </a:r>
            <a:r>
              <a:rPr lang="ru-RU" sz="2000" dirty="0" smtClean="0">
                <a:latin typeface="Proxima Nova ExCn Rg" panose="02000506030000020004" pitchFamily="50" charset="0"/>
              </a:rPr>
              <a:t>». </a:t>
            </a:r>
            <a:r>
              <a:rPr lang="ru-RU" sz="2000" dirty="0">
                <a:latin typeface="Proxima Nova ExCn Rg" panose="02000506030000020004" pitchFamily="50" charset="0"/>
              </a:rPr>
              <a:t>Свидетельство о праве собственности </a:t>
            </a:r>
            <a:r>
              <a:rPr lang="ru-RU" sz="2000" dirty="0" smtClean="0">
                <a:latin typeface="Proxima Nova ExCn Rg" panose="02000506030000020004" pitchFamily="50" charset="0"/>
              </a:rPr>
              <a:t>77-АР 348182 </a:t>
            </a:r>
            <a:r>
              <a:rPr lang="ru-RU" sz="2000" dirty="0">
                <a:latin typeface="Proxima Nova ExCn Rg" panose="02000506030000020004" pitchFamily="50" charset="0"/>
              </a:rPr>
              <a:t>от 31.03.2014. </a:t>
            </a:r>
            <a:endParaRPr lang="ru-RU" sz="2000" dirty="0" smtClean="0">
              <a:latin typeface="Proxima Nova ExCn Rg" panose="02000506030000020004" pitchFamily="50" charset="0"/>
            </a:endParaRPr>
          </a:p>
          <a:p>
            <a:r>
              <a:rPr lang="ru-RU" sz="2000" dirty="0" smtClean="0">
                <a:latin typeface="Proxima Nova ExCn Rg" panose="02000506030000020004" pitchFamily="50" charset="0"/>
              </a:rPr>
              <a:t>Дата </a:t>
            </a:r>
            <a:r>
              <a:rPr lang="ru-RU" sz="2000" dirty="0">
                <a:latin typeface="Proxima Nova ExCn Rg" panose="02000506030000020004" pitchFamily="50" charset="0"/>
              </a:rPr>
              <a:t>и номер гос. регистрации права</a:t>
            </a:r>
            <a:r>
              <a:rPr lang="ru-RU" sz="2000" dirty="0" smtClean="0">
                <a:latin typeface="Proxima Nova ExCn Rg" panose="02000506030000020004" pitchFamily="50" charset="0"/>
              </a:rPr>
              <a:t>: № </a:t>
            </a:r>
            <a:r>
              <a:rPr lang="ru-RU" sz="2000" dirty="0">
                <a:latin typeface="Proxima Nova ExCn Rg" panose="02000506030000020004" pitchFamily="50" charset="0"/>
              </a:rPr>
              <a:t>77-77-12/024/2010-128 от 23.09.2010 </a:t>
            </a:r>
          </a:p>
          <a:p>
            <a:endParaRPr lang="ru-RU" sz="800" dirty="0">
              <a:latin typeface="Proxima Nova ExCn Rg" panose="02000506030000020004" pitchFamily="50" charset="0"/>
            </a:endParaRPr>
          </a:p>
          <a:p>
            <a:r>
              <a:rPr lang="ru-RU" sz="2000" dirty="0">
                <a:latin typeface="Proxima Nova ExCn Rg" panose="02000506030000020004" pitchFamily="50" charset="0"/>
              </a:rPr>
              <a:t>Здание оснащено центральными коммуникациями: водоснабжение и канализация, электроснабжение, теплоснабжение, слаботочные сети.</a:t>
            </a:r>
          </a:p>
          <a:p>
            <a:r>
              <a:rPr lang="ru-RU" sz="2000" dirty="0" smtClean="0">
                <a:latin typeface="Proxima Nova ExCn Rg" panose="02000506030000020004" pitchFamily="50" charset="0"/>
              </a:rPr>
              <a:t>Максимальная </a:t>
            </a:r>
            <a:r>
              <a:rPr lang="ru-RU" sz="2000" dirty="0">
                <a:latin typeface="Proxima Nova ExCn Rg" panose="02000506030000020004" pitchFamily="50" charset="0"/>
              </a:rPr>
              <a:t>мощность электроэнергии – 519,2 </a:t>
            </a:r>
            <a:r>
              <a:rPr lang="ru-RU" sz="2000" dirty="0" smtClean="0">
                <a:latin typeface="Proxima Nova ExCn Rg" panose="02000506030000020004" pitchFamily="50" charset="0"/>
              </a:rPr>
              <a:t>кВт.</a:t>
            </a:r>
          </a:p>
          <a:p>
            <a:endParaRPr lang="ru-RU" sz="800" dirty="0">
              <a:latin typeface="Proxima Nova ExCn Rg" panose="02000506030000020004" pitchFamily="50" charset="0"/>
            </a:endParaRPr>
          </a:p>
          <a:p>
            <a:r>
              <a:rPr lang="ru-RU" sz="2000" dirty="0">
                <a:latin typeface="Proxima Nova ExCn Rg" panose="02000506030000020004" pitchFamily="50" charset="0"/>
              </a:rPr>
              <a:t>Помещения объекта </a:t>
            </a:r>
            <a:r>
              <a:rPr lang="ru-RU" sz="2000" dirty="0" smtClean="0">
                <a:latin typeface="Proxima Nova ExCn Rg" panose="02000506030000020004" pitchFamily="50" charset="0"/>
              </a:rPr>
              <a:t>в </a:t>
            </a:r>
            <a:r>
              <a:rPr lang="ru-RU" sz="2000" dirty="0">
                <a:latin typeface="Proxima Nova ExCn Rg" panose="02000506030000020004" pitchFamily="50" charset="0"/>
              </a:rPr>
              <a:t>основном находятся в состоянии «средний ремонт» </a:t>
            </a:r>
            <a:r>
              <a:rPr lang="ru-RU" sz="2000" dirty="0" smtClean="0">
                <a:latin typeface="Proxima Nova ExCn Rg" panose="02000506030000020004" pitchFamily="50" charset="0"/>
              </a:rPr>
              <a:t>и «хороший </a:t>
            </a:r>
            <a:r>
              <a:rPr lang="ru-RU" sz="2000" dirty="0">
                <a:latin typeface="Proxima Nova ExCn Rg" panose="02000506030000020004" pitchFamily="50" charset="0"/>
              </a:rPr>
              <a:t>ремонт».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27"/>
          <a:stretch/>
        </p:blipFill>
        <p:spPr>
          <a:xfrm>
            <a:off x="519729" y="1729410"/>
            <a:ext cx="6147290" cy="300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98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7A31E2-2C7F-2445-BD25-8FE65C964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86566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70C0"/>
                </a:solidFill>
                <a:latin typeface="Proxima Nova ExCn Rg" panose="02000506030000020004" pitchFamily="50" charset="0"/>
              </a:rPr>
              <a:t>Состав земельно-имущественного комплекса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94227" y="8742070"/>
            <a:ext cx="349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Proxima Nova ExCn Rg" panose="02000506030000020004" pitchFamily="50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5746983" y="10074297"/>
            <a:ext cx="1700927" cy="645652"/>
          </a:xfrm>
        </p:spPr>
        <p:txBody>
          <a:bodyPr/>
          <a:lstStyle/>
          <a:p>
            <a:fld id="{FBFF2B0E-C4F2-324F-9999-4C2E26534401}" type="slidenum">
              <a:rPr lang="ru-RU" sz="1400" smtClean="0">
                <a:solidFill>
                  <a:schemeClr val="bg1"/>
                </a:solidFill>
              </a:rPr>
              <a:t>3</a:t>
            </a:fld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9728" y="5414071"/>
            <a:ext cx="6435540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0070C0"/>
                </a:solidFill>
                <a:latin typeface="Proxima Nova ExCn Rg" panose="02000506030000020004" pitchFamily="50" charset="0"/>
                <a:ea typeface="+mj-ea"/>
                <a:cs typeface="+mj-cs"/>
              </a:rPr>
              <a:t>Земельный участок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Кадастровый </a:t>
            </a:r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номер: 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77:02:0023001:10 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Площадь </a:t>
            </a:r>
            <a:r>
              <a:rPr lang="ru-RU" sz="2000" dirty="0">
                <a:latin typeface="Proxima Nova ExCn Rg" panose="02000506030000020004" pitchFamily="50" charset="0"/>
              </a:rPr>
              <a:t>– 9 004 </a:t>
            </a:r>
            <a:r>
              <a:rPr lang="ru-RU" sz="2000" dirty="0" err="1">
                <a:latin typeface="Proxima Nova ExCn Rg" panose="02000506030000020004" pitchFamily="50" charset="0"/>
              </a:rPr>
              <a:t>кв.м</a:t>
            </a:r>
            <a:r>
              <a:rPr lang="ru-RU" sz="2000" dirty="0">
                <a:latin typeface="Proxima Nova ExCn Rg" panose="02000506030000020004" pitchFamily="50" charset="0"/>
              </a:rPr>
              <a:t>.</a:t>
            </a:r>
          </a:p>
          <a:p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Разрешенное использование: для 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эксплуатации спортивного </a:t>
            </a:r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комплекса.</a:t>
            </a:r>
            <a:endParaRPr lang="ru-RU" sz="2000" dirty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Категория земель: земли населенных </a:t>
            </a:r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пунктов.</a:t>
            </a:r>
            <a:endParaRPr lang="ru-RU" sz="2000" dirty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Виды разрешенного использования: эксплуатация зданий оптического института.</a:t>
            </a:r>
          </a:p>
          <a:p>
            <a:endParaRPr lang="ru-RU" sz="800" dirty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r>
              <a:rPr lang="ru-RU" sz="2200" dirty="0" smtClean="0">
                <a:solidFill>
                  <a:srgbClr val="0070C0"/>
                </a:solidFill>
                <a:latin typeface="Proxima Nova ExCn Rg" panose="02000506030000020004" pitchFamily="50" charset="0"/>
                <a:ea typeface="+mj-ea"/>
                <a:cs typeface="+mj-cs"/>
              </a:rPr>
              <a:t>Здание – отдельно стоящее свободного назначения.</a:t>
            </a:r>
            <a:endParaRPr lang="ru-RU" sz="2200" dirty="0">
              <a:solidFill>
                <a:srgbClr val="0070C0"/>
              </a:solidFill>
              <a:latin typeface="Proxima Nova ExCn Rg" panose="02000506030000020004" pitchFamily="50" charset="0"/>
              <a:ea typeface="+mj-ea"/>
              <a:cs typeface="+mj-cs"/>
            </a:endParaRP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Кадастровый </a:t>
            </a:r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номер: 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77:02:0023001:1012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Назначение: нежилое.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Общая площадь: 16 477,7 кв. м.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Здание имеет подвал и 4 надземных этажа. 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Материал стен: </a:t>
            </a:r>
            <a:r>
              <a:rPr lang="ru-RU" sz="2000" dirty="0" err="1">
                <a:solidFill>
                  <a:srgbClr val="000000"/>
                </a:solidFill>
                <a:latin typeface="Proxima Nova ExCn Rg" panose="02000506030000020004" pitchFamily="50" charset="0"/>
              </a:rPr>
              <a:t>жб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 блоки, бетон, кирпич. </a:t>
            </a:r>
          </a:p>
          <a:p>
            <a:endParaRPr lang="ru-RU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09" b="7016"/>
          <a:stretch/>
        </p:blipFill>
        <p:spPr>
          <a:xfrm>
            <a:off x="600752" y="1770926"/>
            <a:ext cx="6025452" cy="349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0057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7A31E2-2C7F-2445-BD25-8FE65C964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86566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70C0"/>
                </a:solidFill>
                <a:latin typeface="Proxima Nova ExCn Rg" panose="02000506030000020004" pitchFamily="50" charset="0"/>
              </a:rPr>
              <a:t>Состав земельно-имущественного комплекса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94227" y="8742070"/>
            <a:ext cx="349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Proxima Nova ExCn Rg" panose="02000506030000020004" pitchFamily="50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5746983" y="10074297"/>
            <a:ext cx="1700927" cy="645652"/>
          </a:xfrm>
        </p:spPr>
        <p:txBody>
          <a:bodyPr/>
          <a:lstStyle/>
          <a:p>
            <a:fld id="{FBFF2B0E-C4F2-324F-9999-4C2E26534401}" type="slidenum">
              <a:rPr lang="ru-RU" sz="1400" smtClean="0">
                <a:solidFill>
                  <a:schemeClr val="bg1"/>
                </a:solidFill>
              </a:rPr>
              <a:t>4</a:t>
            </a:fld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9728" y="6496081"/>
            <a:ext cx="62734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Фасад здания, выходящий на проспект Мира, </a:t>
            </a:r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частично застеклен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. </a:t>
            </a:r>
            <a:endParaRPr lang="ru-RU" sz="2000" dirty="0" smtClean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r>
              <a:rPr lang="ru-RU" sz="2000" dirty="0" smtClean="0">
                <a:latin typeface="Proxima Nova ExCn Rg" panose="02000506030000020004" pitchFamily="50" charset="0"/>
              </a:rPr>
              <a:t>Территория </a:t>
            </a:r>
            <a:r>
              <a:rPr lang="ru-RU" sz="2000" dirty="0">
                <a:latin typeface="Proxima Nova ExCn Rg" panose="02000506030000020004" pitchFamily="50" charset="0"/>
              </a:rPr>
              <a:t>земельного участка огорожена забором.</a:t>
            </a:r>
          </a:p>
          <a:p>
            <a:r>
              <a:rPr lang="ru-RU" sz="2000" dirty="0">
                <a:latin typeface="Proxima Nova ExCn Rg" panose="02000506030000020004" pitchFamily="50" charset="0"/>
              </a:rPr>
              <a:t>Восточный и южный фасады здания огорожены забором. Северный и западный фасады забором не огорожены для обеспечения доступа сторонних посетителей</a:t>
            </a:r>
            <a:r>
              <a:rPr lang="ru-RU" sz="2000" dirty="0" smtClean="0">
                <a:latin typeface="Proxima Nova ExCn Rg" panose="02000506030000020004" pitchFamily="50" charset="0"/>
              </a:rPr>
              <a:t>.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 </a:t>
            </a:r>
            <a:endParaRPr lang="ru-RU" sz="2000" dirty="0" smtClean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endParaRPr lang="ru-RU" sz="2000" dirty="0" smtClean="0">
              <a:solidFill>
                <a:srgbClr val="000000"/>
              </a:solidFill>
              <a:latin typeface="Proxima Nova ExCn Rg" panose="02000506030000020004" pitchFamily="50" charset="0"/>
            </a:endParaRPr>
          </a:p>
          <a:p>
            <a:r>
              <a:rPr lang="ru-RU" sz="2000" dirty="0" smtClean="0">
                <a:solidFill>
                  <a:srgbClr val="000000"/>
                </a:solidFill>
                <a:latin typeface="Proxima Nova ExCn Rg" panose="02000506030000020004" pitchFamily="50" charset="0"/>
              </a:rPr>
              <a:t>Вдоль </a:t>
            </a:r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здания и внутри на огороженной территории имеется наземная парковка. </a:t>
            </a:r>
          </a:p>
          <a:p>
            <a:r>
              <a:rPr lang="ru-RU" sz="2000" dirty="0">
                <a:solidFill>
                  <a:srgbClr val="000000"/>
                </a:solidFill>
                <a:latin typeface="Proxima Nova ExCn Rg" panose="02000506030000020004" pitchFamily="50" charset="0"/>
              </a:rPr>
              <a:t>В подвале здания имеется заезд и возможность организации нескольких парковочных мест.</a:t>
            </a:r>
          </a:p>
          <a:p>
            <a:endParaRPr lang="ru-RU" sz="2000" dirty="0">
              <a:latin typeface="Proxima Nova ExCn Rg" panose="02000506030000020004" pitchFamily="50" charset="0"/>
            </a:endParaRPr>
          </a:p>
          <a:p>
            <a:endParaRPr lang="ru-RU" sz="2000" dirty="0">
              <a:solidFill>
                <a:srgbClr val="000000"/>
              </a:solidFill>
              <a:latin typeface="Proxima Nova ExCn Rg" panose="02000506030000020004" pitchFamily="50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82" y="1708778"/>
            <a:ext cx="4230845" cy="23307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934" y="1708778"/>
            <a:ext cx="1748090" cy="233078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82" y="4131452"/>
            <a:ext cx="2995899" cy="224800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451" y="4120587"/>
            <a:ext cx="3032081" cy="2275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64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7A31E2-2C7F-2445-BD25-8FE65C964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865663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70C0"/>
                </a:solidFill>
                <a:latin typeface="Proxima Nova ExCn Rg" panose="02000506030000020004" pitchFamily="50" charset="0"/>
              </a:rPr>
              <a:t>Местоположение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94227" y="8742070"/>
            <a:ext cx="3496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latin typeface="Proxima Nova ExCn Rg" panose="02000506030000020004" pitchFamily="50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5746983" y="10074297"/>
            <a:ext cx="1700927" cy="645652"/>
          </a:xfrm>
        </p:spPr>
        <p:txBody>
          <a:bodyPr/>
          <a:lstStyle/>
          <a:p>
            <a:fld id="{FBFF2B0E-C4F2-324F-9999-4C2E26534401}" type="slidenum">
              <a:rPr lang="ru-RU" sz="1400" smtClean="0">
                <a:solidFill>
                  <a:schemeClr val="bg1"/>
                </a:solidFill>
              </a:rPr>
              <a:t>5</a:t>
            </a:fld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980534" y="6107876"/>
            <a:ext cx="3349784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0070C0"/>
                </a:solidFill>
                <a:latin typeface="Proxima Nova ExCn Rg" panose="02000506030000020004" pitchFamily="50" charset="0"/>
                <a:ea typeface="+mj-ea"/>
                <a:cs typeface="+mj-cs"/>
              </a:rPr>
              <a:t>Транспортная доступность: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Proxima Nova ExCn Rg" panose="02000506030000020004" pitchFamily="50" charset="0"/>
              </a:rPr>
              <a:t>1 линия Проспект Мира;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000" dirty="0" smtClean="0">
                <a:latin typeface="Proxima Nova ExCn Rg" panose="02000506030000020004" pitchFamily="50" charset="0"/>
              </a:rPr>
              <a:t>4 мин пешком от </a:t>
            </a:r>
            <a:r>
              <a:rPr lang="ru-RU" sz="2000" dirty="0" err="1" smtClean="0">
                <a:latin typeface="Proxima Nova ExCn Rg" panose="02000506030000020004" pitchFamily="50" charset="0"/>
              </a:rPr>
              <a:t>ст.м</a:t>
            </a:r>
            <a:r>
              <a:rPr lang="ru-RU" sz="2000" dirty="0" smtClean="0">
                <a:latin typeface="Proxima Nova ExCn Rg" panose="02000506030000020004" pitchFamily="50" charset="0"/>
              </a:rPr>
              <a:t>. ВДНХ.</a:t>
            </a:r>
            <a:endParaRPr lang="ru-RU" sz="2000" dirty="0">
              <a:latin typeface="Proxima Nova ExCn Rg" panose="02000506030000020004" pitchFamily="50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28" y="1558898"/>
            <a:ext cx="6124116" cy="306205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44" y="5112643"/>
            <a:ext cx="3265194" cy="261215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32301" y="7879491"/>
            <a:ext cx="645463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Proxima Nova ExCn Rg" panose="02000506030000020004" pitchFamily="50" charset="0"/>
              </a:rPr>
              <a:t>Расположение вблизи метро позволяет </a:t>
            </a:r>
            <a:r>
              <a:rPr lang="ru-RU" sz="2000" dirty="0" smtClean="0">
                <a:latin typeface="Proxima Nova ExCn Rg" panose="02000506030000020004" pitchFamily="50" charset="0"/>
              </a:rPr>
              <a:t>привлекать дополнительных </a:t>
            </a:r>
            <a:r>
              <a:rPr lang="ru-RU" sz="2000" dirty="0">
                <a:latin typeface="Proxima Nova ExCn Rg" panose="02000506030000020004" pitchFamily="50" charset="0"/>
              </a:rPr>
              <a:t>клиентов за счет высокого трафика.</a:t>
            </a:r>
          </a:p>
        </p:txBody>
      </p:sp>
    </p:spTree>
    <p:extLst>
      <p:ext uri="{BB962C8B-B14F-4D97-AF65-F5344CB8AC3E}">
        <p14:creationId xmlns:p14="http://schemas.microsoft.com/office/powerpoint/2010/main" val="1547522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73400-48EF-2548-9F72-970A3774F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5855" y="4942531"/>
            <a:ext cx="4172431" cy="206659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ООО «РТ-Капитал»</a:t>
            </a:r>
            <a:b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</a:br>
            <a: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121059, г.</a:t>
            </a:r>
            <a:r>
              <a:rPr lang="en-US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Москва, </a:t>
            </a:r>
            <a:r>
              <a:rPr lang="ru-RU" sz="2400" dirty="0" err="1">
                <a:solidFill>
                  <a:schemeClr val="bg1"/>
                </a:solidFill>
                <a:latin typeface="Proxima Nova ExCn Rg" panose="02000506030000020004" pitchFamily="50" charset="0"/>
              </a:rPr>
              <a:t>Бережковская</a:t>
            </a:r>
            <a: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 наб., д.38 стр. 1</a:t>
            </a:r>
            <a:b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</a:br>
            <a: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Телефон:  +7 (495) 580-71-15</a:t>
            </a:r>
            <a:b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</a:br>
            <a:r>
              <a:rPr lang="ru-RU" sz="2400" dirty="0">
                <a:solidFill>
                  <a:schemeClr val="bg1"/>
                </a:solidFill>
                <a:latin typeface="Proxima Nova ExCn Rg" panose="02000506030000020004" pitchFamily="50" charset="0"/>
              </a:rPr>
              <a:t>Эл. адрес:  </a:t>
            </a:r>
            <a:r>
              <a:rPr lang="ru-RU" sz="2400" dirty="0" err="1">
                <a:solidFill>
                  <a:schemeClr val="bg1"/>
                </a:solidFill>
                <a:latin typeface="Proxima Nova ExCn Rg" panose="02000506030000020004" pitchFamily="50" charset="0"/>
              </a:rPr>
              <a:t>info@rt-capital.ru</a:t>
            </a:r>
            <a:endParaRPr lang="ru-RU" sz="2400" dirty="0">
              <a:solidFill>
                <a:schemeClr val="bg1"/>
              </a:solidFill>
              <a:latin typeface="Proxima Nova ExCn Rg" panose="02000506030000020004" pitchFamily="50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5662580" y="9909729"/>
            <a:ext cx="1700927" cy="569240"/>
          </a:xfrm>
        </p:spPr>
        <p:txBody>
          <a:bodyPr/>
          <a:lstStyle/>
          <a:p>
            <a:fld id="{FBFF2B0E-C4F2-324F-9999-4C2E26534401}" type="slidenum">
              <a:rPr lang="ru-RU" smtClean="0">
                <a:solidFill>
                  <a:schemeClr val="tx1"/>
                </a:solidFill>
              </a:rPr>
              <a:t>6</a:t>
            </a:fld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27451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1947</TotalTime>
  <Words>297</Words>
  <Application>Microsoft Office PowerPoint</Application>
  <PresentationFormat>Произвольный</PresentationFormat>
  <Paragraphs>54</Paragraphs>
  <Slides>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Proxima Nova ExCn Rg</vt:lpstr>
      <vt:lpstr>Wingdings</vt:lpstr>
      <vt:lpstr>Тема Office</vt:lpstr>
      <vt:lpstr>Продажа  недвижимости </vt:lpstr>
      <vt:lpstr>Описание объекта</vt:lpstr>
      <vt:lpstr>Состав земельно-имущественного комплекса</vt:lpstr>
      <vt:lpstr>Состав земельно-имущественного комплекса</vt:lpstr>
      <vt:lpstr>Местоположение</vt:lpstr>
      <vt:lpstr>ООО «РТ-Капитал» 121059, г. Москва, Бережковская наб., д.38 стр. 1 Телефон:  +7 (495) 580-71-15 Эл. адрес:  info@rt-capital.ru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Andrew Pudrik</dc:creator>
  <cp:lastModifiedBy>Меньшикова Марина Леонидовна</cp:lastModifiedBy>
  <cp:revision>127</cp:revision>
  <cp:lastPrinted>2020-07-29T13:44:13Z</cp:lastPrinted>
  <dcterms:created xsi:type="dcterms:W3CDTF">2020-07-29T09:06:04Z</dcterms:created>
  <dcterms:modified xsi:type="dcterms:W3CDTF">2022-06-09T07:36:34Z</dcterms:modified>
</cp:coreProperties>
</file>