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</p:sldMasterIdLst>
  <p:notesMasterIdLst>
    <p:notesMasterId r:id="rId8"/>
  </p:notesMasterIdLst>
  <p:sldIdLst>
    <p:sldId id="256" r:id="rId2"/>
    <p:sldId id="257" r:id="rId3"/>
    <p:sldId id="262" r:id="rId4"/>
    <p:sldId id="258" r:id="rId5"/>
    <p:sldId id="259" r:id="rId6"/>
    <p:sldId id="260" r:id="rId7"/>
  </p:sldIdLst>
  <p:sldSz cx="7559675" cy="106918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93"/>
  </p:normalViewPr>
  <p:slideViewPr>
    <p:cSldViewPr snapToGrid="0" snapToObjects="1">
      <p:cViewPr varScale="1">
        <p:scale>
          <a:sx n="75" d="100"/>
          <a:sy n="75" d="100"/>
        </p:scale>
        <p:origin x="26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390E-76FA-E34D-8571-37FE666F8195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E2A9D-EE70-6143-972E-60F9921E1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5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16150" y="1241425"/>
            <a:ext cx="236537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E2A9D-EE70-6143-972E-60F9921E14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9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E2A9D-EE70-6143-972E-60F9921E14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62D60-D676-4B14-98CE-BD59DC5A7F71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1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07E5-3DF2-46B4-9682-035B222D75D7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32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1B7F-1E27-4EE5-8DC2-2AB7EF231E52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3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968A-463B-4020-ABBB-4AD1E39C5DB1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18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E502-E8F3-460A-B828-A16B2FD01460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6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AF7F3-6C50-4185-B052-E0B3C66CAE4B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4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3EA1-4EFC-45CF-9ED6-A5976B0CBF00}" type="datetime1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0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7684-2CE3-4E1A-B5C7-536B13DCEC2D}" type="datetime1">
              <a:rPr lang="ru-RU" smtClean="0"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953B-EE40-4105-B263-DA5B26A7FF1C}" type="datetime1">
              <a:rPr lang="ru-RU" smtClean="0"/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44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054A-8BAC-4C49-8685-6FC91077EC6C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8E1D7-A99D-4DAD-BACE-878D701DD1CA}" type="datetime1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0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AA372-1428-4806-928D-CF23BC8CA525}" type="datetime1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F2B0E-C4F2-324F-9999-4C2E26534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A8967-90AA-204E-A08A-94380670E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76" y="1191025"/>
            <a:ext cx="6425724" cy="4281105"/>
          </a:xfrm>
        </p:spPr>
        <p:txBody>
          <a:bodyPr anchor="ctr"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Продажа </a:t>
            </a:r>
            <a:br>
              <a:rPr lang="ru-RU" sz="40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недвижимости</a:t>
            </a:r>
            <a:br>
              <a:rPr lang="ru-RU" sz="40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</a:br>
            <a:endParaRPr lang="ru-RU" sz="4000" dirty="0">
              <a:solidFill>
                <a:schemeClr val="bg1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10AF5D-8612-4147-AAF6-9B1D6BAF5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960" y="6642619"/>
            <a:ext cx="5669756" cy="2581379"/>
          </a:xfrm>
        </p:spPr>
        <p:txBody>
          <a:bodyPr>
            <a:normAutofit lnSpcReduction="10000"/>
          </a:bodyPr>
          <a:lstStyle/>
          <a:p>
            <a:endParaRPr lang="ru-RU" sz="4800" dirty="0" smtClean="0">
              <a:solidFill>
                <a:schemeClr val="bg1"/>
              </a:solidFill>
              <a:latin typeface="Proxima Nova ExCn Rg" panose="02000506030000020004" pitchFamily="50" charset="0"/>
            </a:endParaRPr>
          </a:p>
          <a:p>
            <a:r>
              <a:rPr lang="ru-RU" sz="48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Земельно-имущественный </a:t>
            </a:r>
            <a:r>
              <a:rPr lang="ru-RU" sz="48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комплекс, </a:t>
            </a:r>
            <a:r>
              <a:rPr lang="ru-RU" sz="4800" dirty="0" err="1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ул.Новослободская</a:t>
            </a:r>
            <a:r>
              <a:rPr lang="ru-RU" sz="48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, вл.37</a:t>
            </a:r>
            <a:endParaRPr lang="ru-RU" sz="4800" dirty="0" smtClean="0">
              <a:solidFill>
                <a:schemeClr val="bg1"/>
              </a:solidFill>
              <a:latin typeface="Proxima Nova ExCn Rg" panose="02000506030000020004" pitchFamily="50" charset="0"/>
            </a:endParaRPr>
          </a:p>
          <a:p>
            <a:endParaRPr lang="ru-RU" sz="4800" dirty="0" smtClean="0">
              <a:solidFill>
                <a:schemeClr val="bg1"/>
              </a:solidFill>
              <a:latin typeface="Proxima Nova ExCn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0C339-B3C8-0242-9121-854B25B2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9078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Proxima Nova ExCn Rg" panose="02000506030000020004" pitchFamily="50" charset="0"/>
              </a:rPr>
              <a:t>Описание объекта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9948" y="10225066"/>
            <a:ext cx="519727" cy="293960"/>
          </a:xfrm>
        </p:spPr>
        <p:txBody>
          <a:bodyPr anchor="b"/>
          <a:lstStyle/>
          <a:p>
            <a:pPr algn="ctr"/>
            <a:fld id="{FBFF2B0E-C4F2-324F-9999-4C2E26534401}" type="slidenum">
              <a:rPr lang="ru-RU" sz="1400" smtClean="0">
                <a:solidFill>
                  <a:schemeClr val="bg1"/>
                </a:solidFill>
              </a:rPr>
              <a:pPr algn="ctr"/>
              <a:t>2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601" y="4905747"/>
            <a:ext cx="6471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Proxima Nova ExCn Rg" panose="02000506030000020004" pitchFamily="50" charset="0"/>
              </a:rPr>
              <a:t>Комплекс состоит из </a:t>
            </a:r>
            <a:r>
              <a:rPr lang="ru-RU" sz="2000" dirty="0" smtClean="0">
                <a:latin typeface="Proxima Nova ExCn Rg" panose="02000506030000020004" pitchFamily="50" charset="0"/>
              </a:rPr>
              <a:t>2-</a:t>
            </a:r>
            <a:r>
              <a:rPr lang="ru-RU" sz="2000" dirty="0" smtClean="0">
                <a:latin typeface="Proxima Nova ExCn Rg" panose="02000506030000020004" pitchFamily="50" charset="0"/>
              </a:rPr>
              <a:t>х </a:t>
            </a:r>
            <a:r>
              <a:rPr lang="ru-RU" sz="2000" dirty="0" smtClean="0">
                <a:latin typeface="Proxima Nova ExCn Rg" panose="02000506030000020004" pitchFamily="50" charset="0"/>
              </a:rPr>
              <a:t>земельных участков </a:t>
            </a:r>
            <a:r>
              <a:rPr lang="ru-RU" sz="2000" dirty="0" smtClean="0">
                <a:latin typeface="Proxima Nova ExCn Rg" panose="02000506030000020004" pitchFamily="50" charset="0"/>
              </a:rPr>
              <a:t>и </a:t>
            </a:r>
            <a:r>
              <a:rPr lang="ru-RU" sz="2000" dirty="0" smtClean="0">
                <a:latin typeface="Proxima Nova ExCn Rg" panose="02000506030000020004" pitchFamily="50" charset="0"/>
              </a:rPr>
              <a:t>10 </a:t>
            </a:r>
            <a:r>
              <a:rPr lang="ru-RU" sz="2000" dirty="0" smtClean="0">
                <a:latin typeface="Proxima Nova ExCn Rg" panose="02000506030000020004" pitchFamily="50" charset="0"/>
              </a:rPr>
              <a:t>объектов капитального </a:t>
            </a:r>
            <a:r>
              <a:rPr lang="ru-RU" sz="2000" dirty="0" smtClean="0">
                <a:latin typeface="Proxima Nova ExCn Rg" panose="02000506030000020004" pitchFamily="50" charset="0"/>
              </a:rPr>
              <a:t>строительства.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Собственник 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имущества</a:t>
            </a:r>
            <a:r>
              <a:rPr lang="ru-RU" sz="2000" dirty="0">
                <a:latin typeface="Proxima Nova ExCn Rg" panose="02000506030000020004" pitchFamily="50" charset="0"/>
              </a:rPr>
              <a:t>: </a:t>
            </a:r>
            <a:r>
              <a:rPr lang="ru-RU" i="1" dirty="0" smtClean="0"/>
              <a:t> </a:t>
            </a:r>
            <a:r>
              <a:rPr lang="ru-RU" sz="2000" dirty="0">
                <a:latin typeface="Proxima Nova ExCn Rg" panose="02000506030000020004" pitchFamily="50" charset="0"/>
              </a:rPr>
              <a:t>Акционерное общество «Научно-исследовательский институт </a:t>
            </a:r>
            <a:r>
              <a:rPr lang="ru-RU" sz="2000" dirty="0" smtClean="0">
                <a:latin typeface="Proxima Nova ExCn Rg" panose="02000506030000020004" pitchFamily="50" charset="0"/>
              </a:rPr>
              <a:t>двигателей»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Адрес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: </a:t>
            </a:r>
            <a:r>
              <a:rPr lang="ru-RU" sz="2000" dirty="0" smtClean="0">
                <a:latin typeface="Proxima Nova ExCn Rg" panose="02000506030000020004" pitchFamily="50" charset="0"/>
              </a:rPr>
              <a:t>г. Москва, </a:t>
            </a:r>
            <a:r>
              <a:rPr lang="ru-RU" sz="2000" dirty="0" err="1" smtClean="0">
                <a:latin typeface="Proxima Nova ExCn Rg" panose="02000506030000020004" pitchFamily="50" charset="0"/>
              </a:rPr>
              <a:t>ул.Новослободская</a:t>
            </a:r>
            <a:r>
              <a:rPr lang="ru-RU" sz="2000" dirty="0">
                <a:latin typeface="Proxima Nova ExCn Rg" panose="02000506030000020004" pitchFamily="50" charset="0"/>
              </a:rPr>
              <a:t>, </a:t>
            </a:r>
            <a:r>
              <a:rPr lang="ru-RU" sz="2000" dirty="0" smtClean="0">
                <a:latin typeface="Proxima Nova ExCn Rg" panose="02000506030000020004" pitchFamily="50" charset="0"/>
              </a:rPr>
              <a:t>вл. 37 </a:t>
            </a:r>
            <a:r>
              <a:rPr lang="ru-RU" sz="2000" dirty="0">
                <a:latin typeface="Proxima Nova ExCn Rg" panose="02000506030000020004" pitchFamily="50" charset="0"/>
              </a:rPr>
              <a:t>	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7602" y="7582997"/>
            <a:ext cx="6263617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000" dirty="0">
                <a:latin typeface="Proxima Nova ExCn Rg" panose="02000506030000020004" pitchFamily="50" charset="0"/>
                <a:cs typeface="Helvetica" panose="020B0604020202020204" pitchFamily="34" charset="0"/>
              </a:rPr>
              <a:t>Объекты в полной мере обеспечены всеми необходимыми инженерными </a:t>
            </a: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коммуникациями: </a:t>
            </a:r>
            <a:r>
              <a:rPr lang="ru-RU" sz="2000" dirty="0">
                <a:latin typeface="Proxima Nova ExCn Rg" panose="02000506030000020004" pitchFamily="50" charset="0"/>
                <a:cs typeface="Helvetica" panose="020B0604020202020204" pitchFamily="34" charset="0"/>
              </a:rPr>
              <a:t>электроснабжение, водоснабжение, канализация, теплоснабжение, слаботочные </a:t>
            </a: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сети.</a:t>
            </a:r>
            <a:endParaRPr lang="ru-RU" sz="2000" dirty="0">
              <a:latin typeface="Proxima Nova ExCn Rg" panose="02000506030000020004" pitchFamily="50" charset="0"/>
              <a:cs typeface="Helvetica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Центральное отопление - </a:t>
            </a:r>
            <a:r>
              <a:rPr lang="ru-RU" sz="2000" dirty="0">
                <a:latin typeface="Proxima Nova ExCn Rg" panose="02000506030000020004" pitchFamily="50" charset="0"/>
                <a:cs typeface="Helvetica" panose="020B0604020202020204" pitchFamily="34" charset="0"/>
              </a:rPr>
              <a:t>от ТЭЦ.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Водоснабжение </a:t>
            </a: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– по прибору учета.</a:t>
            </a:r>
          </a:p>
          <a:p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К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анализация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 </a:t>
            </a:r>
            <a:r>
              <a:rPr lang="ru-RU" sz="2000" dirty="0" smtClean="0">
                <a:latin typeface="Proxima Nova ExCn Rg" panose="02000506030000020004" pitchFamily="50" charset="0"/>
              </a:rPr>
              <a:t>– от городской сети.</a:t>
            </a:r>
          </a:p>
          <a:p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Электроосвещение </a:t>
            </a:r>
            <a:r>
              <a:rPr lang="ru-RU" sz="2000" dirty="0" smtClean="0">
                <a:latin typeface="Proxima Nova ExCn Rg" panose="02000506030000020004" pitchFamily="50" charset="0"/>
              </a:rPr>
              <a:t>– 220В.</a:t>
            </a:r>
          </a:p>
          <a:p>
            <a:endParaRPr lang="ru-RU" sz="2000" dirty="0">
              <a:latin typeface="Proxima Nova ExCn Rg" panose="02000506030000020004" pitchFamily="5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602" y="6395064"/>
            <a:ext cx="6471038" cy="171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Комплекс расположен </a:t>
            </a:r>
            <a:r>
              <a:rPr lang="ru-RU" sz="2000" dirty="0">
                <a:latin typeface="Proxima Nova ExCn Rg" panose="02000506030000020004" pitchFamily="50" charset="0"/>
                <a:cs typeface="Helvetica" panose="020B0604020202020204" pitchFamily="34" charset="0"/>
              </a:rPr>
              <a:t>в многофункциональной общественной </a:t>
            </a: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зоне. Земельный </a:t>
            </a:r>
            <a:r>
              <a:rPr lang="ru-RU" sz="2000" dirty="0">
                <a:latin typeface="Proxima Nova ExCn Rg" panose="02000506030000020004" pitchFamily="50" charset="0"/>
                <a:cs typeface="Helvetica" panose="020B0604020202020204" pitchFamily="34" charset="0"/>
              </a:rPr>
              <a:t>участок расположен за пределами особо охраняемых природных территорий, природных и озелененных </a:t>
            </a:r>
            <a:r>
              <a:rPr lang="ru-RU" sz="2000" dirty="0" smtClean="0">
                <a:latin typeface="Proxima Nova ExCn Rg" panose="02000506030000020004" pitchFamily="50" charset="0"/>
                <a:cs typeface="Helvetica" panose="020B0604020202020204" pitchFamily="34" charset="0"/>
              </a:rPr>
              <a:t>территорий и имеет равнинный рельеф.</a:t>
            </a:r>
            <a:endParaRPr lang="ru-RU" sz="2000" dirty="0">
              <a:latin typeface="Proxima Nova ExCn Rg" panose="02000506030000020004" pitchFamily="50" charset="0"/>
              <a:cs typeface="Helvetica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500"/>
              </a:spcAft>
            </a:pPr>
            <a:endParaRPr lang="ru-RU" sz="2000" dirty="0">
              <a:latin typeface="Proxima Nova ExCn Rg" panose="02000506030000020004" pitchFamily="50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b="14891"/>
          <a:stretch/>
        </p:blipFill>
        <p:spPr>
          <a:xfrm>
            <a:off x="519728" y="1486267"/>
            <a:ext cx="6378912" cy="33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A31E2-2C7F-2445-BD25-8FE65C96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569242"/>
            <a:ext cx="6694508" cy="8656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Proxima Nova ExCn Rg" panose="02000506030000020004" pitchFamily="50" charset="0"/>
              </a:rPr>
              <a:t>Состав </a:t>
            </a:r>
            <a:r>
              <a:rPr lang="ru-RU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комплекса</a:t>
            </a:r>
            <a:endParaRPr lang="ru-RU" dirty="0">
              <a:solidFill>
                <a:srgbClr val="0070C0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227" y="8742070"/>
            <a:ext cx="34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Proxima Nova ExCn Rg" panose="02000506030000020004" pitchFamily="50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746983" y="10074297"/>
            <a:ext cx="1700927" cy="645652"/>
          </a:xfrm>
        </p:spPr>
        <p:txBody>
          <a:bodyPr/>
          <a:lstStyle/>
          <a:p>
            <a:fld id="{FBFF2B0E-C4F2-324F-9999-4C2E26534401}" type="slidenum">
              <a:rPr lang="ru-RU" sz="1400" smtClean="0">
                <a:solidFill>
                  <a:schemeClr val="bg1"/>
                </a:solidFill>
              </a:rPr>
              <a:t>3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736" y="5374045"/>
            <a:ext cx="3441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Кадастровый 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номер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77:01:0004009:112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Площадь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: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3 087 кв. м.</a:t>
            </a:r>
          </a:p>
          <a:p>
            <a:endParaRPr lang="ru-RU" sz="2000" dirty="0" smtClean="0">
              <a:solidFill>
                <a:srgbClr val="000000"/>
              </a:solidFill>
              <a:latin typeface="Proxima Nova ExCn Rg" panose="02000506030000020004" pitchFamily="50" charset="0"/>
            </a:endParaRPr>
          </a:p>
          <a:p>
            <a:endParaRPr lang="ru-RU" sz="2000" dirty="0">
              <a:solidFill>
                <a:srgbClr val="000000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9398" y="5356926"/>
            <a:ext cx="3383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</a:rPr>
              <a:t>Кадастровый </a:t>
            </a:r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номер: </a:t>
            </a:r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77:01:0004009:113</a:t>
            </a:r>
            <a:endParaRPr lang="ru-RU" sz="2000" dirty="0">
              <a:solidFill>
                <a:srgbClr val="000000"/>
              </a:solidFill>
              <a:latin typeface="Proxima Nova ExCn Rg" panose="02000506030000020004" pitchFamily="50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Площадь: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764 </a:t>
            </a:r>
            <a:r>
              <a:rPr lang="ru-RU" sz="2000" dirty="0" err="1">
                <a:solidFill>
                  <a:srgbClr val="000000"/>
                </a:solidFill>
                <a:latin typeface="Proxima Nova ExCn Rg" panose="02000506030000020004" pitchFamily="50" charset="0"/>
              </a:rPr>
              <a:t>кв.м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.</a:t>
            </a:r>
            <a:endParaRPr lang="ru-RU" sz="2000" dirty="0">
              <a:solidFill>
                <a:srgbClr val="000000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36" y="6064812"/>
            <a:ext cx="6206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Категория </a:t>
            </a:r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земель: </a:t>
            </a:r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земли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населенных </a:t>
            </a:r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пунктов</a:t>
            </a:r>
            <a:endParaRPr lang="ru-RU" sz="2000" dirty="0" smtClean="0">
              <a:solidFill>
                <a:srgbClr val="000000"/>
              </a:solidFill>
              <a:latin typeface="Proxima Nova ExCn Rg" panose="02000506030000020004" pitchFamily="50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  <a:ea typeface="+mj-ea"/>
                <a:cs typeface="+mj-cs"/>
              </a:rPr>
              <a:t>Виды разрешенного использования: </a:t>
            </a:r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эксплуатация зданий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и благоустройства территории, без права коммерческого использования, застройки и организации автостоянки</a:t>
            </a:r>
            <a:r>
              <a:rPr lang="ru-RU" dirty="0"/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9736" y="7396361"/>
            <a:ext cx="66955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Ограничение прав и обременение объекта недвижимости: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запрещение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регистрации;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ипотека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;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срок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, на который установлено ограничение прав и обременение объекта недвижимости: не позднее 31.12.2020 г.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59736" y="1671748"/>
            <a:ext cx="6499863" cy="507073"/>
            <a:chOff x="1033058" y="2880359"/>
            <a:chExt cx="3967391" cy="854633"/>
          </a:xfrm>
          <a:scene3d>
            <a:camera prst="orthographicFront">
              <a:rot lat="0" lon="21299999" rev="0"/>
            </a:camera>
            <a:lightRig rig="threePt" dir="t"/>
          </a:scene3d>
        </p:grpSpPr>
        <p:sp>
          <p:nvSpPr>
            <p:cNvPr id="13" name="Прямоугольник 12"/>
            <p:cNvSpPr/>
            <p:nvPr/>
          </p:nvSpPr>
          <p:spPr>
            <a:xfrm>
              <a:off x="1033058" y="2880359"/>
              <a:ext cx="3967391" cy="85463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sp3d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1033058" y="2880359"/>
              <a:ext cx="3967391" cy="854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  <a:flatTx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2</a:t>
              </a:r>
              <a:r>
                <a:rPr lang="ru-RU" sz="2600" b="0" kern="1200" dirty="0" smtClean="0">
                  <a:latin typeface="Proxima Nova ExCn Rg" panose="02000506030000020004" pitchFamily="50" charset="0"/>
                  <a:cs typeface="Helvetica" panose="020B0604020202020204" pitchFamily="34" charset="0"/>
                </a:rPr>
                <a:t> земельных участка 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3 851 </a:t>
              </a:r>
              <a:r>
                <a:rPr lang="ru-RU" sz="2600" dirty="0" smtClean="0">
                  <a:latin typeface="Proxima Nova ExCn Rg" panose="02000506030000020004" pitchFamily="50" charset="0"/>
                  <a:cs typeface="Helvetica" panose="020B0604020202020204" pitchFamily="34" charset="0"/>
                </a:rPr>
                <a:t>кв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. </a:t>
              </a:r>
              <a:r>
                <a:rPr lang="ru-RU" sz="2600" dirty="0" smtClean="0">
                  <a:latin typeface="Proxima Nova ExCn Rg" panose="02000506030000020004" pitchFamily="50" charset="0"/>
                  <a:cs typeface="Helvetica" panose="020B0604020202020204" pitchFamily="34" charset="0"/>
                </a:rPr>
                <a:t>м</a:t>
              </a:r>
              <a:endParaRPr lang="ru-RU" sz="2600" dirty="0">
                <a:latin typeface="Proxima Nova ExCn Rg" panose="02000506030000020004" pitchFamily="50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5651" b="-1"/>
          <a:stretch/>
        </p:blipFill>
        <p:spPr>
          <a:xfrm>
            <a:off x="552057" y="2882180"/>
            <a:ext cx="3257341" cy="2471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530" r="21585" b="7119"/>
          <a:stretch/>
        </p:blipFill>
        <p:spPr>
          <a:xfrm>
            <a:off x="3838991" y="2860836"/>
            <a:ext cx="2963652" cy="24929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9736" y="2165494"/>
            <a:ext cx="326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. Москва, ул.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Новослободская, </a:t>
            </a:r>
            <a:endParaRPr lang="ru-RU" sz="2000" dirty="0" smtClean="0">
              <a:solidFill>
                <a:srgbClr val="000000"/>
              </a:solidFill>
              <a:latin typeface="Proxima Nova ExCn Rg" panose="02000506030000020004" pitchFamily="50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вл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37, корпус 1,2,3,4,5,9,11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09398" y="2175654"/>
            <a:ext cx="3150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. Москва, ул. Новослободская, </a:t>
            </a:r>
            <a:endParaRPr lang="ru-RU" sz="2000" dirty="0">
              <a:solidFill>
                <a:srgbClr val="000000"/>
              </a:solidFill>
              <a:latin typeface="Proxima Nova ExCn Rg" panose="02000506030000020004" pitchFamily="50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вл</a:t>
            </a:r>
            <a:r>
              <a:rPr lang="ru-RU" sz="2000" dirty="0">
                <a:solidFill>
                  <a:srgbClr val="000000"/>
                </a:solidFill>
                <a:latin typeface="Proxima Nova ExCn Rg" panose="02000506030000020004" pitchFamily="50" charset="0"/>
              </a:rPr>
              <a:t>. 37, корпус 6,7,8 </a:t>
            </a:r>
          </a:p>
        </p:txBody>
      </p:sp>
    </p:spTree>
    <p:extLst>
      <p:ext uri="{BB962C8B-B14F-4D97-AF65-F5344CB8AC3E}">
        <p14:creationId xmlns:p14="http://schemas.microsoft.com/office/powerpoint/2010/main" val="24318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A31E2-2C7F-2445-BD25-8FE65C96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52" y="569242"/>
            <a:ext cx="6563496" cy="8656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Proxima Nova ExCn Rg" panose="02000506030000020004" pitchFamily="50" charset="0"/>
              </a:rPr>
              <a:t>Состав </a:t>
            </a:r>
            <a:r>
              <a:rPr lang="ru-RU" dirty="0" smtClean="0">
                <a:solidFill>
                  <a:srgbClr val="0070C0"/>
                </a:solidFill>
                <a:latin typeface="Proxima Nova ExCn Rg" panose="02000506030000020004" pitchFamily="50" charset="0"/>
              </a:rPr>
              <a:t>комплекса</a:t>
            </a:r>
            <a:endParaRPr lang="ru-RU" dirty="0">
              <a:solidFill>
                <a:srgbClr val="0070C0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3053-DFE7-414A-9B4E-59BC594A9CF7}"/>
              </a:ext>
            </a:extLst>
          </p:cNvPr>
          <p:cNvSpPr txBox="1">
            <a:spLocks/>
          </p:cNvSpPr>
          <p:nvPr/>
        </p:nvSpPr>
        <p:spPr>
          <a:xfrm>
            <a:off x="477746" y="5499150"/>
            <a:ext cx="6359152" cy="3612252"/>
          </a:xfrm>
          <a:prstGeom prst="rect">
            <a:avLst/>
          </a:prstGeom>
        </p:spPr>
        <p:txBody>
          <a:bodyPr>
            <a:norm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latin typeface="Proxima Nova ExCn Rg" panose="02000506030000020004" pitchFamily="50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227" y="8742070"/>
            <a:ext cx="34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Proxima Nova ExCn Rg" panose="02000506030000020004" pitchFamily="50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78504" y="9965999"/>
            <a:ext cx="1700927" cy="569240"/>
          </a:xfrm>
        </p:spPr>
        <p:txBody>
          <a:bodyPr vert="horz" lIns="91440" tIns="45720" rIns="91440" bIns="45720" rtlCol="0" anchor="b"/>
          <a:lstStyle/>
          <a:p>
            <a:pPr algn="ctr"/>
            <a:fld id="{FBFF2B0E-C4F2-324F-9999-4C2E26534401}" type="slidenum">
              <a:rPr lang="ru-RU" sz="1400">
                <a:solidFill>
                  <a:schemeClr val="bg1"/>
                </a:solidFill>
              </a:rPr>
              <a:pPr algn="ctr"/>
              <a:t>4</a:t>
            </a:fld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77747" y="1758761"/>
            <a:ext cx="6359151" cy="507073"/>
            <a:chOff x="1033058" y="2880359"/>
            <a:chExt cx="3967391" cy="854633"/>
          </a:xfrm>
          <a:scene3d>
            <a:camera prst="orthographicFront">
              <a:rot lat="0" lon="21299999" rev="0"/>
            </a:camera>
            <a:lightRig rig="threePt" dir="t"/>
          </a:scene3d>
        </p:grpSpPr>
        <p:sp>
          <p:nvSpPr>
            <p:cNvPr id="15" name="Прямоугольник 14"/>
            <p:cNvSpPr/>
            <p:nvPr/>
          </p:nvSpPr>
          <p:spPr>
            <a:xfrm>
              <a:off x="1033058" y="2880359"/>
              <a:ext cx="3967391" cy="85463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sp3d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1033058" y="2880359"/>
              <a:ext cx="3967391" cy="854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  <a:flatTx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ru-RU" sz="2600" b="0" kern="1200" dirty="0" smtClean="0">
                  <a:latin typeface="Proxima Nova ExCn Rg" panose="02000506030000020004" pitchFamily="50" charset="0"/>
                  <a:cs typeface="Helvetica" panose="020B0604020202020204" pitchFamily="34" charset="0"/>
                </a:rPr>
                <a:t>10 объектов </a:t>
              </a:r>
              <a:r>
                <a:rPr lang="ru-RU" sz="2600" b="0" kern="1200" dirty="0" smtClean="0">
                  <a:latin typeface="Proxima Nova ExCn Rg" panose="02000506030000020004" pitchFamily="50" charset="0"/>
                  <a:cs typeface="Helvetica" panose="020B0604020202020204" pitchFamily="34" charset="0"/>
                </a:rPr>
                <a:t>недвижимого 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имущества 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4 130,5 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кв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. </a:t>
              </a:r>
              <a:r>
                <a:rPr lang="ru-RU" sz="2600" dirty="0">
                  <a:latin typeface="Proxima Nova ExCn Rg" panose="02000506030000020004" pitchFamily="50" charset="0"/>
                  <a:cs typeface="Helvetica" panose="020B0604020202020204" pitchFamily="34" charset="0"/>
                </a:rPr>
                <a:t>м</a:t>
              </a:r>
              <a:endParaRPr lang="ru-RU" sz="2600" dirty="0">
                <a:latin typeface="Proxima Nova ExCn Rg" panose="02000506030000020004" pitchFamily="50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151063" y="5597525"/>
            <a:ext cx="75596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864893"/>
              </p:ext>
            </p:extLst>
          </p:nvPr>
        </p:nvGraphicFramePr>
        <p:xfrm>
          <a:off x="477747" y="2401091"/>
          <a:ext cx="6359151" cy="31915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56635">
                  <a:extLst>
                    <a:ext uri="{9D8B030D-6E8A-4147-A177-3AD203B41FA5}">
                      <a16:colId xmlns:a16="http://schemas.microsoft.com/office/drawing/2014/main" val="1564380861"/>
                    </a:ext>
                  </a:extLst>
                </a:gridCol>
                <a:gridCol w="1679378">
                  <a:extLst>
                    <a:ext uri="{9D8B030D-6E8A-4147-A177-3AD203B41FA5}">
                      <a16:colId xmlns:a16="http://schemas.microsoft.com/office/drawing/2014/main" val="3500634046"/>
                    </a:ext>
                  </a:extLst>
                </a:gridCol>
                <a:gridCol w="2332876">
                  <a:extLst>
                    <a:ext uri="{9D8B030D-6E8A-4147-A177-3AD203B41FA5}">
                      <a16:colId xmlns:a16="http://schemas.microsoft.com/office/drawing/2014/main" val="3813351346"/>
                    </a:ext>
                  </a:extLst>
                </a:gridCol>
                <a:gridCol w="1090262">
                  <a:extLst>
                    <a:ext uri="{9D8B030D-6E8A-4147-A177-3AD203B41FA5}">
                      <a16:colId xmlns:a16="http://schemas.microsoft.com/office/drawing/2014/main" val="664880524"/>
                    </a:ext>
                  </a:extLst>
                </a:gridCol>
              </a:tblGrid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77:01:0004009:1016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1 284,2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7192422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2 </a:t>
                      </a:r>
                      <a:endParaRPr lang="ru-RU" sz="2000" kern="1200" dirty="0">
                        <a:solidFill>
                          <a:srgbClr val="000000"/>
                        </a:solidFill>
                        <a:latin typeface="Proxima Nova ExCn Rg" panose="02000506030000020004" pitchFamily="50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77:01:0004009:1017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260,6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8201806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77:01:0004009:1018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746,8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250098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77:01:0004009:1019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875,1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538014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77:01:0004009:1020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403,3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215704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77:01:0004009:1011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78,1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671851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77:01:0004009:1009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184,4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511861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8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77:01:0004009:1021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151,6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079226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77:01:0004009:1022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112,5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45170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корпус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11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Нежилое здание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77:01:0004009:1023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Proxima Nova ExCn Rg" panose="02000506030000020004" pitchFamily="50" charset="0"/>
                          <a:ea typeface="+mn-ea"/>
                          <a:cs typeface="+mn-cs"/>
                        </a:rPr>
                        <a:t>33,9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544154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1" y="5702061"/>
            <a:ext cx="2671800" cy="2003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7" y="7767204"/>
            <a:ext cx="2639253" cy="19794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75" y="5690548"/>
            <a:ext cx="2714244" cy="203568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41374" y="7829455"/>
            <a:ext cx="2772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Корпус №3 (746,8 </a:t>
            </a:r>
            <a:r>
              <a:rPr lang="ru-RU" dirty="0" err="1">
                <a:solidFill>
                  <a:srgbClr val="000000"/>
                </a:solidFill>
                <a:latin typeface="Proxima Nova ExCn Rg" panose="02000506030000020004" pitchFamily="50" charset="0"/>
              </a:rPr>
              <a:t>кв.м</a:t>
            </a:r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.) – </a:t>
            </a:r>
            <a:r>
              <a:rPr lang="ru-RU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относится </a:t>
            </a:r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к помещениям свободного назначения </a:t>
            </a:r>
          </a:p>
          <a:p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Корпус №6, (78,1 </a:t>
            </a:r>
            <a:r>
              <a:rPr lang="ru-RU" dirty="0" err="1">
                <a:solidFill>
                  <a:srgbClr val="000000"/>
                </a:solidFill>
                <a:latin typeface="Proxima Nova ExCn Rg" panose="02000506030000020004" pitchFamily="50" charset="0"/>
              </a:rPr>
              <a:t>кв.м</a:t>
            </a:r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.) – </a:t>
            </a:r>
            <a:r>
              <a:rPr lang="ru-RU" dirty="0" smtClean="0">
                <a:solidFill>
                  <a:srgbClr val="000000"/>
                </a:solidFill>
                <a:latin typeface="Proxima Nova ExCn Rg" panose="02000506030000020004" pitchFamily="50" charset="0"/>
              </a:rPr>
              <a:t>трансформаторная </a:t>
            </a:r>
            <a:r>
              <a:rPr lang="ru-RU" dirty="0">
                <a:solidFill>
                  <a:srgbClr val="000000"/>
                </a:solidFill>
                <a:latin typeface="Proxima Nova ExCn Rg" panose="02000506030000020004" pitchFamily="50" charset="0"/>
              </a:rPr>
              <a:t>подстанция, относится к прочим помещениям </a:t>
            </a:r>
          </a:p>
        </p:txBody>
      </p:sp>
    </p:spTree>
    <p:extLst>
      <p:ext uri="{BB962C8B-B14F-4D97-AF65-F5344CB8AC3E}">
        <p14:creationId xmlns:p14="http://schemas.microsoft.com/office/powerpoint/2010/main" val="345916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49D04-9728-DE48-95A2-56599587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8937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Proxima Nova ExCn Rg" panose="02000506030000020004" pitchFamily="50" charset="0"/>
              </a:rPr>
              <a:t>Местоположение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732916" y="10122573"/>
            <a:ext cx="1700927" cy="569240"/>
          </a:xfrm>
        </p:spPr>
        <p:txBody>
          <a:bodyPr/>
          <a:lstStyle/>
          <a:p>
            <a:fld id="{FBFF2B0E-C4F2-324F-9999-4C2E26534401}" type="slidenum">
              <a:rPr lang="ru-RU" sz="1400" smtClean="0">
                <a:solidFill>
                  <a:schemeClr val="bg1"/>
                </a:solidFill>
              </a:rPr>
              <a:t>5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322" y="5338766"/>
            <a:ext cx="3047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Aft>
                <a:spcPts val="0"/>
              </a:spcAft>
            </a:pPr>
            <a:r>
              <a:rPr lang="ru-RU" sz="2000" dirty="0" smtClean="0">
                <a:latin typeface="Proxima Nova ExCn Rg" panose="02000506030000020004" pitchFamily="50" charset="0"/>
              </a:rPr>
              <a:t>Земельно-имущественный комплекс расположен </a:t>
            </a:r>
            <a:r>
              <a:rPr lang="ru-RU" sz="2000" dirty="0">
                <a:latin typeface="Proxima Nova ExCn Rg" panose="02000506030000020004" pitchFamily="50" charset="0"/>
              </a:rPr>
              <a:t>в Тверском </a:t>
            </a:r>
            <a:r>
              <a:rPr lang="ru-RU" sz="2000" dirty="0" smtClean="0">
                <a:latin typeface="Proxima Nova ExCn Rg" panose="02000506030000020004" pitchFamily="50" charset="0"/>
              </a:rPr>
              <a:t>районе Центрального </a:t>
            </a:r>
            <a:r>
              <a:rPr lang="ru-RU" sz="2000" dirty="0">
                <a:latin typeface="Proxima Nova ExCn Rg" panose="02000506030000020004" pitchFamily="50" charset="0"/>
              </a:rPr>
              <a:t>административного района. </a:t>
            </a:r>
            <a:r>
              <a:rPr lang="ru-RU" sz="2000" dirty="0" smtClean="0">
                <a:latin typeface="Proxima Nova ExCn Rg" panose="02000506030000020004" pitchFamily="50" charset="0"/>
              </a:rPr>
              <a:t>Это </a:t>
            </a:r>
            <a:r>
              <a:rPr lang="ru-RU" sz="2000" dirty="0">
                <a:latin typeface="Proxima Nova ExCn Rg" panose="02000506030000020004" pitchFamily="50" charset="0"/>
              </a:rPr>
              <a:t>один из самых перспективных </a:t>
            </a:r>
            <a:r>
              <a:rPr lang="ru-RU" sz="2000" dirty="0" smtClean="0">
                <a:latin typeface="Proxima Nova ExCn Rg" panose="02000506030000020004" pitchFamily="50" charset="0"/>
              </a:rPr>
              <a:t>сегментов города.</a:t>
            </a:r>
            <a:endParaRPr lang="en-US" sz="2000" dirty="0">
              <a:latin typeface="Proxima Nova ExCn Rg" panose="0200050603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838" y="5338766"/>
            <a:ext cx="3081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Proxima Nova ExCn Rg" panose="02000506030000020004" pitchFamily="50" charset="0"/>
              </a:rPr>
              <a:t>Объект продажи характеризуются экономически </a:t>
            </a:r>
            <a:r>
              <a:rPr lang="ru-RU" sz="2000" dirty="0">
                <a:latin typeface="Proxima Nova ExCn Rg" panose="02000506030000020004" pitchFamily="50" charset="0"/>
              </a:rPr>
              <a:t>выгодном </a:t>
            </a:r>
            <a:r>
              <a:rPr lang="ru-RU" sz="2000" dirty="0" smtClean="0">
                <a:latin typeface="Proxima Nova ExCn Rg" panose="02000506030000020004" pitchFamily="50" charset="0"/>
              </a:rPr>
              <a:t>местоположением.</a:t>
            </a:r>
            <a:endParaRPr lang="ru-RU" sz="2000" dirty="0">
              <a:latin typeface="Proxima Nova ExCn Rg" panose="02000506030000020004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94354" y="7248387"/>
            <a:ext cx="31673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Proxima Nova ExCn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Транспортная </a:t>
            </a:r>
            <a:r>
              <a:rPr lang="ru-RU" sz="2000" dirty="0" smtClean="0">
                <a:solidFill>
                  <a:srgbClr val="0070C0"/>
                </a:solidFill>
                <a:latin typeface="Proxima Nova ExCn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доступность:</a:t>
            </a:r>
          </a:p>
          <a:p>
            <a:r>
              <a:rPr lang="ru-RU" sz="2000" dirty="0" smtClean="0">
                <a:latin typeface="Proxima Nova ExCn Rg" panose="02000506030000020004" pitchFamily="50" charset="0"/>
              </a:rPr>
              <a:t>круглогодичный </a:t>
            </a:r>
            <a:r>
              <a:rPr lang="ru-RU" sz="2000" dirty="0">
                <a:latin typeface="Proxima Nova ExCn Rg" panose="02000506030000020004" pitchFamily="50" charset="0"/>
              </a:rPr>
              <a:t>подъезд на личном транспорте – Новослободская ул</a:t>
            </a:r>
            <a:r>
              <a:rPr lang="ru-RU" sz="2000" dirty="0" smtClean="0">
                <a:latin typeface="Proxima Nova ExCn Rg" panose="02000506030000020004" pitchFamily="50" charset="0"/>
              </a:rPr>
              <a:t>.; </a:t>
            </a:r>
            <a:endParaRPr lang="ru-RU" sz="2000" dirty="0">
              <a:latin typeface="Proxima Nova ExCn Rg" panose="02000506030000020004" pitchFamily="50" charset="0"/>
            </a:endParaRPr>
          </a:p>
          <a:p>
            <a:r>
              <a:rPr lang="ru-RU" sz="2000" dirty="0">
                <a:latin typeface="Proxima Nova ExCn Rg" panose="02000506030000020004" pitchFamily="50" charset="0"/>
              </a:rPr>
              <a:t>станция метро </a:t>
            </a:r>
            <a:r>
              <a:rPr lang="ru-RU" sz="2000" dirty="0">
                <a:latin typeface="Proxima Nova ExCn Rg" panose="02000506030000020004" pitchFamily="50" charset="0"/>
              </a:rPr>
              <a:t>«Менделеевская» </a:t>
            </a:r>
            <a:r>
              <a:rPr lang="ru-RU" sz="2000" dirty="0">
                <a:latin typeface="Proxima Nova ExCn Rg" panose="02000506030000020004" pitchFamily="50" charset="0"/>
              </a:rPr>
              <a:t>~ </a:t>
            </a:r>
            <a:r>
              <a:rPr lang="ru-RU" sz="2000" dirty="0" smtClean="0">
                <a:latin typeface="Proxima Nova ExCn Rg" panose="02000506030000020004" pitchFamily="50" charset="0"/>
              </a:rPr>
              <a:t>300 м.;</a:t>
            </a:r>
            <a:endParaRPr lang="ru-RU" sz="2000" dirty="0">
              <a:latin typeface="Proxima Nova ExCn Rg" panose="02000506030000020004" pitchFamily="50" charset="0"/>
            </a:endParaRPr>
          </a:p>
          <a:p>
            <a:r>
              <a:rPr lang="ru-RU" sz="2000" dirty="0" smtClean="0">
                <a:latin typeface="Proxima Nova ExCn Rg" panose="02000506030000020004" pitchFamily="50" charset="0"/>
              </a:rPr>
              <a:t>внутри ТТК.</a:t>
            </a:r>
            <a:endParaRPr lang="ru-RU" sz="2000" dirty="0">
              <a:latin typeface="Proxima Nova ExCn Rg" panose="02000506030000020004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8" y="1733821"/>
            <a:ext cx="6226512" cy="3505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7377177"/>
            <a:ext cx="2987548" cy="21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73400-48EF-2548-9F72-970A3774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855" y="4942531"/>
            <a:ext cx="4172431" cy="206659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ООО «РТ-Капитал»</a:t>
            </a:r>
            <a:b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</a:b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121059, г.</a:t>
            </a:r>
            <a:r>
              <a:rPr lang="en-US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Москва, </a:t>
            </a:r>
            <a:r>
              <a:rPr lang="ru-RU" sz="2400" dirty="0" err="1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Бережковская</a:t>
            </a:r>
            <a:r>
              <a:rPr lang="ru-RU" sz="24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наб., </a:t>
            </a:r>
            <a:r>
              <a:rPr lang="ru-RU" sz="2400" dirty="0" smtClean="0">
                <a:solidFill>
                  <a:schemeClr val="bg1"/>
                </a:solidFill>
                <a:latin typeface="Proxima Nova ExCn Rg" panose="02000506030000020004" pitchFamily="50" charset="0"/>
              </a:rPr>
              <a:t>д.38 стр. 1</a:t>
            </a: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</a:b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Телефон:  +7 (495) 580-71-15</a:t>
            </a:r>
            <a:b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</a:br>
            <a:r>
              <a:rPr lang="ru-RU" sz="2400" dirty="0">
                <a:solidFill>
                  <a:schemeClr val="bg1"/>
                </a:solidFill>
                <a:latin typeface="Proxima Nova ExCn Rg" panose="02000506030000020004" pitchFamily="50" charset="0"/>
              </a:rPr>
              <a:t>Эл. адрес:  </a:t>
            </a:r>
            <a:r>
              <a:rPr lang="ru-RU" sz="2400" dirty="0" err="1">
                <a:solidFill>
                  <a:schemeClr val="bg1"/>
                </a:solidFill>
                <a:latin typeface="Proxima Nova ExCn Rg" panose="02000506030000020004" pitchFamily="50" charset="0"/>
              </a:rPr>
              <a:t>info@rt-capital.ru</a:t>
            </a:r>
            <a:endParaRPr lang="ru-RU" sz="2400" dirty="0">
              <a:solidFill>
                <a:schemeClr val="bg1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662580" y="9909729"/>
            <a:ext cx="1700927" cy="569240"/>
          </a:xfrm>
        </p:spPr>
        <p:txBody>
          <a:bodyPr/>
          <a:lstStyle/>
          <a:p>
            <a:fld id="{FBFF2B0E-C4F2-324F-9999-4C2E26534401}" type="slidenum">
              <a:rPr lang="ru-RU" smtClean="0">
                <a:solidFill>
                  <a:schemeClr val="tx1"/>
                </a:solidFill>
              </a:rPr>
              <a:t>6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1081</TotalTime>
  <Words>387</Words>
  <Application>Microsoft Office PowerPoint</Application>
  <PresentationFormat>Произвольный</PresentationFormat>
  <Paragraphs>89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Proxima Nova ExCn Rg</vt:lpstr>
      <vt:lpstr>Times New Roman</vt:lpstr>
      <vt:lpstr>Тема Office</vt:lpstr>
      <vt:lpstr>Продажа  недвижимости </vt:lpstr>
      <vt:lpstr>Описание объекта</vt:lpstr>
      <vt:lpstr>Состав комплекса</vt:lpstr>
      <vt:lpstr>Состав комплекса</vt:lpstr>
      <vt:lpstr>Местоположение</vt:lpstr>
      <vt:lpstr>ООО «РТ-Капитал» 121059, г. Москва, Бережковская наб., д.38 стр. 1 Телефон:  +7 (495) 580-71-15 Эл. адрес:  info@rt-capital.ru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Andrew Pudrik</dc:creator>
  <cp:lastModifiedBy>Меньшикова Марина Леонидовна</cp:lastModifiedBy>
  <cp:revision>93</cp:revision>
  <cp:lastPrinted>2020-07-29T13:44:13Z</cp:lastPrinted>
  <dcterms:created xsi:type="dcterms:W3CDTF">2020-07-29T09:06:04Z</dcterms:created>
  <dcterms:modified xsi:type="dcterms:W3CDTF">2022-02-08T08:16:45Z</dcterms:modified>
</cp:coreProperties>
</file>