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93"/>
  </p:normalViewPr>
  <p:slideViewPr>
    <p:cSldViewPr snapToGrid="0" snapToObjects="1">
      <p:cViewPr varScale="1">
        <p:scale>
          <a:sx n="77" d="100"/>
          <a:sy n="77" d="100"/>
        </p:scale>
        <p:origin x="3298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390E-76FA-E34D-8571-37FE666F8195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E2A9D-EE70-6143-972E-60F9921E1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5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E2A9D-EE70-6143-972E-60F9921E14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9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2D60-D676-4B14-98CE-BD59DC5A7F71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1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07E5-3DF2-46B4-9682-035B222D75D7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2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1B7F-1E27-4EE5-8DC2-2AB7EF231E52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968A-463B-4020-ABBB-4AD1E39C5DB1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502-E8F3-460A-B828-A16B2FD01460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6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7F3-6C50-4185-B052-E0B3C66CAE4B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4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3EA1-4EFC-45CF-9ED6-A5976B0CBF00}" type="datetime1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0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684-2CE3-4E1A-B5C7-536B13DCEC2D}" type="datetime1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5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3B-EE40-4105-B263-DA5B26A7FF1C}" type="datetime1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4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054A-8BAC-4C49-8685-6FC91077EC6C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7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1D7-A99D-4DAD-BACE-878D701DD1CA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A372-1428-4806-928D-CF23BC8CA525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2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A8967-90AA-204E-A08A-94380670E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6" y="1191025"/>
            <a:ext cx="6425724" cy="4281105"/>
          </a:xfrm>
        </p:spPr>
        <p:txBody>
          <a:bodyPr anchor="ctr"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Продажа </a:t>
            </a:r>
            <a:b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недвижимости</a:t>
            </a:r>
            <a:b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endParaRPr lang="ru-RU" sz="4000" dirty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0AF5D-8612-4147-AAF6-9B1D6BAF5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6642619"/>
            <a:ext cx="5669756" cy="2581379"/>
          </a:xfrm>
        </p:spPr>
        <p:txBody>
          <a:bodyPr>
            <a:normAutofit/>
          </a:bodyPr>
          <a:lstStyle/>
          <a:p>
            <a:endParaRPr lang="ru-RU" sz="4800" dirty="0" smtClean="0">
              <a:solidFill>
                <a:schemeClr val="bg1"/>
              </a:solidFill>
              <a:latin typeface="Proxima Nova ExCn Rg" panose="02000506030000020004" pitchFamily="50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Земельно-имущественный комплекс </a:t>
            </a:r>
            <a:r>
              <a:rPr lang="ru-RU" sz="48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в Замоскворечье</a:t>
            </a:r>
            <a:endParaRPr lang="ru-RU" sz="4800" dirty="0" smtClean="0">
              <a:solidFill>
                <a:schemeClr val="bg1"/>
              </a:solidFill>
              <a:latin typeface="Proxima Nova ExCn Rg" panose="02000506030000020004" pitchFamily="50" charset="0"/>
            </a:endParaRPr>
          </a:p>
          <a:p>
            <a:endParaRPr lang="ru-RU" sz="4800" dirty="0" smtClean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0C339-B3C8-0242-9121-854B25B2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9078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Описание объекта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39948" y="10225066"/>
            <a:ext cx="519727" cy="293960"/>
          </a:xfrm>
        </p:spPr>
        <p:txBody>
          <a:bodyPr anchor="b"/>
          <a:lstStyle/>
          <a:p>
            <a:pPr algn="ctr"/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 algn="ctr"/>
              <a:t>2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21"/>
          <a:stretch/>
        </p:blipFill>
        <p:spPr>
          <a:xfrm>
            <a:off x="609180" y="1600601"/>
            <a:ext cx="6171491" cy="2387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836" y="3963385"/>
            <a:ext cx="623183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23840"/>
                </a:solidFill>
                <a:latin typeface="Proxima Nova ExCn Rg" panose="02000506030000020004" pitchFamily="50" charset="0"/>
              </a:rPr>
              <a:t>Земельно-имущественный комплекс расположенный </a:t>
            </a:r>
            <a:r>
              <a:rPr lang="ru-RU" sz="2000" dirty="0">
                <a:solidFill>
                  <a:srgbClr val="323840"/>
                </a:solidFill>
                <a:latin typeface="Proxima Nova ExCn Rg" panose="02000506030000020004" pitchFamily="50" charset="0"/>
              </a:rPr>
              <a:t>по адресу: г. Москва, ул. Большая Татарская, владение </a:t>
            </a:r>
            <a:r>
              <a:rPr lang="ru-RU" sz="2000" dirty="0" smtClean="0">
                <a:solidFill>
                  <a:srgbClr val="323840"/>
                </a:solidFill>
                <a:latin typeface="Proxima Nova ExCn Rg" panose="02000506030000020004" pitchFamily="50" charset="0"/>
              </a:rPr>
              <a:t>35, н</a:t>
            </a:r>
            <a:r>
              <a:rPr lang="ru-RU" sz="2000" dirty="0" smtClean="0">
                <a:latin typeface="Proxima Nova ExCn Rg" panose="02000506030000020004" pitchFamily="50" charset="0"/>
              </a:rPr>
              <a:t>аходится в </a:t>
            </a:r>
            <a:r>
              <a:rPr lang="ru-RU" sz="2000" dirty="0">
                <a:latin typeface="Proxima Nova ExCn Rg" panose="02000506030000020004" pitchFamily="50" charset="0"/>
              </a:rPr>
              <a:t>собственности </a:t>
            </a:r>
            <a:r>
              <a:rPr lang="ru-RU" sz="2000" b="1" dirty="0">
                <a:latin typeface="Proxima Nova ExCn Rg" panose="02000506030000020004" pitchFamily="50" charset="0"/>
              </a:rPr>
              <a:t>акционерного общества «Московское конструкторское бюро «Компас» (АО «МКБ «Компас</a:t>
            </a:r>
            <a:r>
              <a:rPr lang="ru-RU" sz="2000" b="1" dirty="0" smtClean="0">
                <a:latin typeface="Proxima Nova ExCn Rg" panose="02000506030000020004" pitchFamily="50" charset="0"/>
              </a:rPr>
              <a:t>»).</a:t>
            </a:r>
          </a:p>
          <a:p>
            <a:endParaRPr lang="ru-RU" sz="2000" b="1" dirty="0" smtClean="0">
              <a:latin typeface="Proxima Nova ExCn Rg" panose="02000506030000020004" pitchFamily="50" charset="0"/>
            </a:endParaRPr>
          </a:p>
          <a:p>
            <a:r>
              <a:rPr lang="ru-RU" sz="2000" b="1" dirty="0" smtClean="0">
                <a:latin typeface="Proxima Nova ExCn Rg" panose="02000506030000020004" pitchFamily="50" charset="0"/>
              </a:rPr>
              <a:t>Единым </a:t>
            </a:r>
            <a:r>
              <a:rPr lang="ru-RU" sz="2000" b="1" dirty="0">
                <a:latin typeface="Proxima Nova ExCn Rg" panose="02000506030000020004" pitchFamily="50" charset="0"/>
              </a:rPr>
              <a:t>лотом продаются:</a:t>
            </a:r>
            <a:r>
              <a:rPr lang="ru-RU" sz="2000" b="1" dirty="0">
                <a:latin typeface="Proxima Nova ExCn Rg" panose="02000506030000020004" pitchFamily="50" charset="0"/>
              </a:rPr>
              <a:t/>
            </a:r>
            <a:br>
              <a:rPr lang="ru-RU" sz="2000" b="1" dirty="0">
                <a:latin typeface="Proxima Nova ExCn Rg" panose="02000506030000020004" pitchFamily="50" charset="0"/>
              </a:rPr>
            </a:br>
            <a:r>
              <a:rPr lang="ru-RU" sz="2000" b="1" dirty="0" smtClean="0">
                <a:latin typeface="Proxima Nova ExCn Rg" panose="02000506030000020004" pitchFamily="50" charset="0"/>
              </a:rPr>
              <a:t>- </a:t>
            </a:r>
            <a:r>
              <a:rPr lang="ru-RU" sz="2000" dirty="0" smtClean="0">
                <a:latin typeface="Proxima Nova ExCn Rg" panose="02000506030000020004" pitchFamily="50" charset="0"/>
              </a:rPr>
              <a:t>земельные </a:t>
            </a:r>
            <a:r>
              <a:rPr lang="ru-RU" sz="2000" dirty="0">
                <a:latin typeface="Proxima Nova ExCn Rg" panose="02000506030000020004" pitchFamily="50" charset="0"/>
              </a:rPr>
              <a:t>участки общей площадью 12 914,0 кв. </a:t>
            </a:r>
            <a:r>
              <a:rPr lang="ru-RU" sz="2000" dirty="0" smtClean="0">
                <a:latin typeface="Proxima Nova ExCn Rg" panose="02000506030000020004" pitchFamily="50" charset="0"/>
              </a:rPr>
              <a:t>м., </a:t>
            </a:r>
            <a:r>
              <a:rPr lang="ru-RU" sz="2000" dirty="0">
                <a:latin typeface="Proxima Nova ExCn Rg" panose="02000506030000020004" pitchFamily="50" charset="0"/>
              </a:rPr>
              <a:t>в </a:t>
            </a:r>
            <a:r>
              <a:rPr lang="ru-RU" sz="2000" dirty="0" err="1">
                <a:latin typeface="Proxima Nova ExCn Rg" panose="02000506030000020004" pitchFamily="50" charset="0"/>
              </a:rPr>
              <a:t>т.ч</a:t>
            </a:r>
            <a:r>
              <a:rPr lang="ru-RU" sz="2000" dirty="0">
                <a:latin typeface="Proxima Nova ExCn Rg" panose="02000506030000020004" pitchFamily="50" charset="0"/>
              </a:rPr>
              <a:t>. </a:t>
            </a:r>
            <a:r>
              <a:rPr lang="ru-RU" sz="2000" dirty="0" smtClean="0">
                <a:latin typeface="Proxima Nova ExCn Rg" panose="02000506030000020004" pitchFamily="50" charset="0"/>
              </a:rPr>
              <a:t>в собственности –  </a:t>
            </a:r>
            <a:r>
              <a:rPr lang="ru-RU" sz="2000" dirty="0">
                <a:latin typeface="Proxima Nova ExCn Rg" panose="02000506030000020004" pitchFamily="50" charset="0"/>
              </a:rPr>
              <a:t>8 953,0 </a:t>
            </a:r>
            <a:r>
              <a:rPr lang="ru-RU" sz="2000" dirty="0" err="1" smtClean="0">
                <a:latin typeface="Proxima Nova ExCn Rg" panose="02000506030000020004" pitchFamily="50" charset="0"/>
              </a:rPr>
              <a:t>кв.м</a:t>
            </a:r>
            <a:r>
              <a:rPr lang="ru-RU" sz="2000" dirty="0">
                <a:latin typeface="Proxima Nova ExCn Rg" panose="02000506030000020004" pitchFamily="50" charset="0"/>
              </a:rPr>
              <a:t>,</a:t>
            </a:r>
            <a:r>
              <a:rPr lang="ru-RU" sz="2000" dirty="0" smtClean="0">
                <a:latin typeface="Proxima Nova ExCn Rg" panose="02000506030000020004" pitchFamily="50" charset="0"/>
              </a:rPr>
              <a:t> в </a:t>
            </a:r>
            <a:r>
              <a:rPr lang="ru-RU" sz="2000" dirty="0">
                <a:latin typeface="Proxima Nova ExCn Rg" panose="02000506030000020004" pitchFamily="50" charset="0"/>
              </a:rPr>
              <a:t>долгосрочной </a:t>
            </a:r>
            <a:r>
              <a:rPr lang="ru-RU" sz="2000" dirty="0" smtClean="0">
                <a:latin typeface="Proxima Nova ExCn Rg" panose="02000506030000020004" pitchFamily="50" charset="0"/>
              </a:rPr>
              <a:t>аренде –  </a:t>
            </a:r>
            <a:r>
              <a:rPr lang="ru-RU" sz="2000" dirty="0">
                <a:latin typeface="Proxima Nova ExCn Rg" panose="02000506030000020004" pitchFamily="50" charset="0"/>
              </a:rPr>
              <a:t>3 961,0 </a:t>
            </a:r>
            <a:r>
              <a:rPr lang="ru-RU" sz="2000" dirty="0" err="1">
                <a:latin typeface="Proxima Nova ExCn Rg" panose="02000506030000020004" pitchFamily="50" charset="0"/>
              </a:rPr>
              <a:t>кв.м</a:t>
            </a:r>
            <a:r>
              <a:rPr lang="ru-RU" sz="2000" dirty="0">
                <a:latin typeface="Proxima Nova ExCn Rg" panose="02000506030000020004" pitchFamily="50" charset="0"/>
              </a:rPr>
              <a:t>.</a:t>
            </a:r>
          </a:p>
          <a:p>
            <a:r>
              <a:rPr lang="ru-RU" sz="2000" dirty="0" smtClean="0">
                <a:latin typeface="Proxima Nova ExCn Rg" panose="02000506030000020004" pitchFamily="50" charset="0"/>
              </a:rPr>
              <a:t>- 13 </a:t>
            </a:r>
            <a:r>
              <a:rPr lang="ru-RU" sz="2000" dirty="0">
                <a:latin typeface="Proxima Nova ExCn Rg" panose="02000506030000020004" pitchFamily="50" charset="0"/>
              </a:rPr>
              <a:t>нежилых зданий и помещений, общей площадью 26 308,7 </a:t>
            </a:r>
            <a:r>
              <a:rPr lang="ru-RU" sz="2000" dirty="0" err="1">
                <a:latin typeface="Proxima Nova ExCn Rg" panose="02000506030000020004" pitchFamily="50" charset="0"/>
              </a:rPr>
              <a:t>кв.м</a:t>
            </a:r>
            <a:r>
              <a:rPr lang="ru-RU" sz="2000" dirty="0" smtClean="0">
                <a:latin typeface="Proxima Nova ExCn Rg" panose="02000506030000020004" pitchFamily="50" charset="0"/>
              </a:rPr>
              <a:t>.</a:t>
            </a:r>
          </a:p>
          <a:p>
            <a:r>
              <a:rPr lang="ru-RU" sz="2000" dirty="0" smtClean="0">
                <a:latin typeface="Proxima Nova ExCn Rg" panose="02000506030000020004" pitchFamily="50" charset="0"/>
              </a:rPr>
              <a:t>- технологически </a:t>
            </a:r>
            <a:r>
              <a:rPr lang="ru-RU" sz="2000" dirty="0">
                <a:latin typeface="Proxima Nova ExCn Rg" panose="02000506030000020004" pitchFamily="50" charset="0"/>
              </a:rPr>
              <a:t>связанные объекты, в количестве 57 шт.</a:t>
            </a:r>
          </a:p>
          <a:p>
            <a:r>
              <a:rPr lang="ru-RU" sz="2000" b="1" dirty="0" smtClean="0">
                <a:latin typeface="Proxima Nova ExCn Rg" panose="02000506030000020004" pitchFamily="50" charset="0"/>
              </a:rPr>
              <a:t>Инвестиционная привлекательность:</a:t>
            </a:r>
          </a:p>
          <a:p>
            <a:endParaRPr lang="ru-RU" sz="2000" b="1" dirty="0" smtClean="0">
              <a:latin typeface="Proxima Nova ExCn Rg" panose="02000506030000020004" pitchFamily="50" charset="0"/>
            </a:endParaRPr>
          </a:p>
          <a:p>
            <a:r>
              <a:rPr lang="ru-RU" sz="2000" dirty="0" smtClean="0">
                <a:latin typeface="Proxima Nova ExCn Rg" panose="02000506030000020004" pitchFamily="50" charset="0"/>
              </a:rPr>
              <a:t>Площадка может быть использована под строительство апартаментов, элитного жилого комплекса с подземным паркингом .</a:t>
            </a:r>
          </a:p>
          <a:p>
            <a:endParaRPr lang="ru-RU" sz="2000" dirty="0">
              <a:latin typeface="Proxima Nova ExCn Rg" panose="02000506030000020004" pitchFamily="50" charset="0"/>
            </a:endParaRPr>
          </a:p>
          <a:p>
            <a:r>
              <a:rPr lang="ru-RU" sz="2000" b="1" dirty="0">
                <a:latin typeface="Proxima Nova ExCn Rg" panose="02000506030000020004" pitchFamily="50" charset="0"/>
              </a:rPr>
              <a:t>Коммуникации:</a:t>
            </a:r>
            <a:endParaRPr lang="ru-RU" sz="2000" dirty="0">
              <a:latin typeface="Proxima Nova ExCn Rg" panose="02000506030000020004" pitchFamily="50" charset="0"/>
            </a:endParaRPr>
          </a:p>
          <a:p>
            <a:r>
              <a:rPr lang="ru-RU" sz="2000" dirty="0">
                <a:latin typeface="Proxima Nova ExCn Rg" panose="02000506030000020004" pitchFamily="50" charset="0"/>
              </a:rPr>
              <a:t>Водоснабжение, канализация – от магистральных сетей</a:t>
            </a:r>
          </a:p>
          <a:p>
            <a:r>
              <a:rPr lang="ru-RU" sz="2000" dirty="0">
                <a:latin typeface="Proxima Nova ExCn Rg" panose="02000506030000020004" pitchFamily="50" charset="0"/>
              </a:rPr>
              <a:t>Отопление, вентиляция – от магистральных сетей</a:t>
            </a:r>
          </a:p>
          <a:p>
            <a:r>
              <a:rPr lang="ru-RU" sz="2000" dirty="0">
                <a:latin typeface="Proxima Nova ExCn Rg" panose="02000506030000020004" pitchFamily="50" charset="0"/>
              </a:rPr>
              <a:t>Электрическая мощность: 8050 кВт/4200КВА</a:t>
            </a:r>
          </a:p>
          <a:p>
            <a:endParaRPr lang="ru-RU" sz="2000" dirty="0">
              <a:latin typeface="Proxima Nova ExCn Rg" panose="02000506030000020004" pitchFamily="50" charset="0"/>
            </a:endParaRPr>
          </a:p>
          <a:p>
            <a:endParaRPr lang="ru-RU" sz="2000" dirty="0">
              <a:latin typeface="Proxima Nova Ex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A31E2-2C7F-2445-BD25-8FE65C96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8656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Состав </a:t>
            </a:r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комплекса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E3053-DFE7-414A-9B4E-59BC594A9CF7}"/>
              </a:ext>
            </a:extLst>
          </p:cNvPr>
          <p:cNvSpPr txBox="1">
            <a:spLocks/>
          </p:cNvSpPr>
          <p:nvPr/>
        </p:nvSpPr>
        <p:spPr>
          <a:xfrm>
            <a:off x="477746" y="5499150"/>
            <a:ext cx="6359152" cy="3612252"/>
          </a:xfrm>
          <a:prstGeom prst="rect">
            <a:avLst/>
          </a:prstGeom>
        </p:spPr>
        <p:txBody>
          <a:bodyPr>
            <a:norm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Proxima Nova ExCn Rg" panose="0200050603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4227" y="8742070"/>
            <a:ext cx="34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Proxima Nova ExCn Rg" panose="02000506030000020004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78504" y="9965999"/>
            <a:ext cx="1700927" cy="569240"/>
          </a:xfrm>
        </p:spPr>
        <p:txBody>
          <a:bodyPr vert="horz" lIns="91440" tIns="45720" rIns="91440" bIns="45720" rtlCol="0" anchor="b"/>
          <a:lstStyle/>
          <a:p>
            <a:pPr algn="ctr"/>
            <a:fld id="{FBFF2B0E-C4F2-324F-9999-4C2E26534401}" type="slidenum">
              <a:rPr lang="ru-RU" sz="1400">
                <a:solidFill>
                  <a:schemeClr val="bg1"/>
                </a:solidFill>
              </a:rPr>
              <a:pPr algn="ctr"/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95739" y="1608667"/>
            <a:ext cx="6062870" cy="507073"/>
            <a:chOff x="1033058" y="2880359"/>
            <a:chExt cx="3967391" cy="854633"/>
          </a:xfrm>
          <a:scene3d>
            <a:camera prst="orthographicFront">
              <a:rot lat="0" lon="21299999" rev="0"/>
            </a:camera>
            <a:lightRig rig="threeP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1033058" y="2880359"/>
              <a:ext cx="3967391" cy="854633"/>
            </a:xfrm>
            <a:prstGeom prst="rect">
              <a:avLst/>
            </a:prstGeom>
            <a:solidFill>
              <a:schemeClr val="tx1">
                <a:alpha val="64000"/>
              </a:schemeClr>
            </a:solidFill>
            <a:sp3d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1033058" y="2880359"/>
              <a:ext cx="3967391" cy="85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  <a:flatTx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2800" b="1" dirty="0" smtClean="0">
                  <a:solidFill>
                    <a:schemeClr val="bg1"/>
                  </a:solidFill>
                  <a:latin typeface="Proxima Nova ExCn Rg" panose="02000506030000020004" pitchFamily="50" charset="0"/>
                  <a:cs typeface="Helvetica" panose="020B0604020202020204" pitchFamily="34" charset="0"/>
                </a:rPr>
                <a:t>6 земельных участков </a:t>
              </a:r>
              <a:r>
                <a:rPr lang="ru-RU" sz="2600" dirty="0" smtClean="0">
                  <a:solidFill>
                    <a:schemeClr val="bg1"/>
                  </a:solidFill>
                  <a:latin typeface="Proxima Nova ExCn Rg" panose="02000506030000020004" pitchFamily="50" charset="0"/>
                  <a:cs typeface="Helvetica" panose="020B0604020202020204" pitchFamily="34" charset="0"/>
                </a:rPr>
                <a:t>- </a:t>
              </a:r>
              <a:r>
                <a:rPr lang="ru-RU" sz="2800" b="1" dirty="0">
                  <a:latin typeface="Proxima Nova ExCn Rg" panose="02000506030000020004" pitchFamily="50" charset="0"/>
                </a:rPr>
                <a:t>12 914,0 </a:t>
              </a:r>
              <a:r>
                <a:rPr lang="ru-RU" sz="2800" b="1" dirty="0" smtClean="0">
                  <a:latin typeface="Proxima Nova ExCn Rg" panose="02000506030000020004" pitchFamily="50" charset="0"/>
                </a:rPr>
                <a:t> </a:t>
              </a:r>
              <a:r>
                <a:rPr lang="ru-RU" sz="2800" b="1" dirty="0" err="1" smtClean="0">
                  <a:latin typeface="Proxima Nova ExCn Rg" panose="02000506030000020004" pitchFamily="50" charset="0"/>
                </a:rPr>
                <a:t>кв.м</a:t>
              </a:r>
              <a:endParaRPr lang="ru-RU" sz="2600" dirty="0">
                <a:solidFill>
                  <a:schemeClr val="bg1"/>
                </a:solidFill>
                <a:latin typeface="Proxima Nova ExCn Rg" panose="02000506030000020004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151063" y="5597525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73263"/>
              </p:ext>
            </p:extLst>
          </p:nvPr>
        </p:nvGraphicFramePr>
        <p:xfrm>
          <a:off x="519728" y="5921262"/>
          <a:ext cx="6238881" cy="3691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804">
                  <a:extLst>
                    <a:ext uri="{9D8B030D-6E8A-4147-A177-3AD203B41FA5}">
                      <a16:colId xmlns:a16="http://schemas.microsoft.com/office/drawing/2014/main" val="1020748027"/>
                    </a:ext>
                  </a:extLst>
                </a:gridCol>
                <a:gridCol w="1833877">
                  <a:extLst>
                    <a:ext uri="{9D8B030D-6E8A-4147-A177-3AD203B41FA5}">
                      <a16:colId xmlns:a16="http://schemas.microsoft.com/office/drawing/2014/main" val="426574195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70375447"/>
                    </a:ext>
                  </a:extLst>
                </a:gridCol>
              </a:tblGrid>
              <a:tr h="490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Земельный </a:t>
                      </a:r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участок (собственность)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77:01:0002013:2680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ул</a:t>
                      </a:r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. Большая Татарская, вл. 35, стр. 7-9, 28-30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extLst>
                  <a:ext uri="{0D108BD9-81ED-4DB2-BD59-A6C34878D82A}">
                    <a16:rowId xmlns:a16="http://schemas.microsoft.com/office/drawing/2014/main" val="2749580970"/>
                  </a:ext>
                </a:extLst>
              </a:tr>
              <a:tr h="245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Земельный </a:t>
                      </a:r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участок</a:t>
                      </a:r>
                    </a:p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(собственность)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77:01:0002013:2681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ул</a:t>
                      </a:r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. Большая Татарская, вл. 35. стр. 11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extLst>
                  <a:ext uri="{0D108BD9-81ED-4DB2-BD59-A6C34878D82A}">
                    <a16:rowId xmlns:a16="http://schemas.microsoft.com/office/drawing/2014/main" val="1066601194"/>
                  </a:ext>
                </a:extLst>
              </a:tr>
              <a:tr h="490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Земельный </a:t>
                      </a:r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участок (договор аренды)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77:01:0002013:3171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ул</a:t>
                      </a:r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. Большая Татарская, вл. 35. стр. 15-16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extLst>
                  <a:ext uri="{0D108BD9-81ED-4DB2-BD59-A6C34878D82A}">
                    <a16:rowId xmlns:a16="http://schemas.microsoft.com/office/drawing/2014/main" val="3486748051"/>
                  </a:ext>
                </a:extLst>
              </a:tr>
              <a:tr h="490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Земельный </a:t>
                      </a:r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участок</a:t>
                      </a:r>
                    </a:p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(договор</a:t>
                      </a:r>
                      <a:r>
                        <a:rPr lang="ru-RU" sz="2000" u="none" strike="noStrike" baseline="0" dirty="0" smtClean="0">
                          <a:effectLst/>
                          <a:latin typeface="Proxima Nova ExCn Rg" panose="02000506030000020004" pitchFamily="50" charset="0"/>
                        </a:rPr>
                        <a:t> аренды)</a:t>
                      </a:r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77:01:0002013:3172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ул</a:t>
                      </a:r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. Большая Татарская, вл. 35. стр. 25-27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extLst>
                  <a:ext uri="{0D108BD9-81ED-4DB2-BD59-A6C34878D82A}">
                    <a16:rowId xmlns:a16="http://schemas.microsoft.com/office/drawing/2014/main" val="2826405847"/>
                  </a:ext>
                </a:extLst>
              </a:tr>
              <a:tr h="245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Земельный </a:t>
                      </a:r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участок (собственность)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77:01:0002013:3167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ул</a:t>
                      </a:r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. Большая Татарская, вл. 35. стр. 2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extLst>
                  <a:ext uri="{0D108BD9-81ED-4DB2-BD59-A6C34878D82A}">
                    <a16:rowId xmlns:a16="http://schemas.microsoft.com/office/drawing/2014/main" val="1038082592"/>
                  </a:ext>
                </a:extLst>
              </a:tr>
              <a:tr h="245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Земельный </a:t>
                      </a:r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участок (собственность)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77:01:0002013:3531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Proxima Nova ExCn Rg" panose="02000506030000020004" pitchFamily="50" charset="0"/>
                        </a:rPr>
                        <a:t>ул</a:t>
                      </a:r>
                      <a:r>
                        <a:rPr lang="ru-RU" sz="2000" u="none" strike="noStrike" dirty="0">
                          <a:effectLst/>
                          <a:latin typeface="Proxima Nova ExCn Rg" panose="02000506030000020004" pitchFamily="50" charset="0"/>
                        </a:rPr>
                        <a:t>. Большая Татарская, вл. 35. стр. 12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ExCn Rg" panose="02000506030000020004" pitchFamily="50" charset="0"/>
                      </a:endParaRPr>
                    </a:p>
                  </a:txBody>
                  <a:tcPr marL="5574" marR="5574" marT="5574" marB="0" anchor="ctr"/>
                </a:tc>
                <a:extLst>
                  <a:ext uri="{0D108BD9-81ED-4DB2-BD59-A6C34878D82A}">
                    <a16:rowId xmlns:a16="http://schemas.microsoft.com/office/drawing/2014/main" val="3799272304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2" t="24895" r="1912" b="11265"/>
          <a:stretch/>
        </p:blipFill>
        <p:spPr>
          <a:xfrm>
            <a:off x="519728" y="2343264"/>
            <a:ext cx="6238881" cy="33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A31E2-2C7F-2445-BD25-8FE65C96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04" y="569242"/>
            <a:ext cx="6351743" cy="8656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Состав </a:t>
            </a:r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комплекса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E3053-DFE7-414A-9B4E-59BC594A9CF7}"/>
              </a:ext>
            </a:extLst>
          </p:cNvPr>
          <p:cNvSpPr txBox="1">
            <a:spLocks/>
          </p:cNvSpPr>
          <p:nvPr/>
        </p:nvSpPr>
        <p:spPr>
          <a:xfrm>
            <a:off x="477746" y="5499150"/>
            <a:ext cx="6359152" cy="3612252"/>
          </a:xfrm>
          <a:prstGeom prst="rect">
            <a:avLst/>
          </a:prstGeom>
        </p:spPr>
        <p:txBody>
          <a:bodyPr>
            <a:norm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Proxima Nova ExCn Rg" panose="0200050603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4227" y="8742070"/>
            <a:ext cx="34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Proxima Nova ExCn Rg" panose="02000506030000020004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78504" y="9965999"/>
            <a:ext cx="1700927" cy="569240"/>
          </a:xfrm>
        </p:spPr>
        <p:txBody>
          <a:bodyPr vert="horz" lIns="91440" tIns="45720" rIns="91440" bIns="45720" rtlCol="0" anchor="b"/>
          <a:lstStyle/>
          <a:p>
            <a:pPr algn="ctr"/>
            <a:fld id="{FBFF2B0E-C4F2-324F-9999-4C2E26534401}" type="slidenum">
              <a:rPr lang="ru-RU" sz="1400">
                <a:solidFill>
                  <a:schemeClr val="bg1"/>
                </a:solidFill>
              </a:rPr>
              <a:pPr algn="ctr"/>
              <a:t>4</a:t>
            </a:fld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95739" y="1608667"/>
            <a:ext cx="5987532" cy="507073"/>
            <a:chOff x="1033058" y="2880359"/>
            <a:chExt cx="3967391" cy="854633"/>
          </a:xfrm>
          <a:scene3d>
            <a:camera prst="orthographicFront">
              <a:rot lat="0" lon="21299999" rev="0"/>
            </a:camera>
            <a:lightRig rig="threeP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1033058" y="2880359"/>
              <a:ext cx="3967391" cy="854633"/>
            </a:xfrm>
            <a:prstGeom prst="rect">
              <a:avLst/>
            </a:prstGeom>
            <a:solidFill>
              <a:schemeClr val="tx1">
                <a:alpha val="64000"/>
              </a:schemeClr>
            </a:solidFill>
            <a:sp3d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1033058" y="2880359"/>
              <a:ext cx="3967391" cy="85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  <a:flatTx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2800" b="1" dirty="0" smtClean="0">
                  <a:solidFill>
                    <a:schemeClr val="bg1"/>
                  </a:solidFill>
                  <a:latin typeface="Proxima Nova ExCn Rg" panose="02000506030000020004" pitchFamily="50" charset="0"/>
                  <a:cs typeface="Helvetica" panose="020B0604020202020204" pitchFamily="34" charset="0"/>
                </a:rPr>
                <a:t>13 зданий и помещений - </a:t>
              </a:r>
              <a:r>
                <a:rPr lang="ru-RU" sz="2800" b="1" dirty="0">
                  <a:latin typeface="Proxima Nova ExCn Rg" panose="02000506030000020004" pitchFamily="50" charset="0"/>
                </a:rPr>
                <a:t>26 308,7 </a:t>
              </a:r>
              <a:r>
                <a:rPr lang="ru-RU" sz="2800" b="1" dirty="0" err="1" smtClean="0">
                  <a:latin typeface="Proxima Nova ExCn Rg" panose="02000506030000020004" pitchFamily="50" charset="0"/>
                </a:rPr>
                <a:t>кв.м</a:t>
              </a:r>
              <a:endParaRPr lang="ru-RU" sz="2600" dirty="0">
                <a:solidFill>
                  <a:schemeClr val="bg1"/>
                </a:solidFill>
                <a:latin typeface="Proxima Nova ExCn Rg" panose="02000506030000020004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151063" y="5597525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0" y="2175758"/>
            <a:ext cx="2853086" cy="1604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64" b="14044"/>
          <a:stretch/>
        </p:blipFill>
        <p:spPr>
          <a:xfrm>
            <a:off x="679932" y="7268833"/>
            <a:ext cx="2942261" cy="1536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/>
          <a:stretch/>
        </p:blipFill>
        <p:spPr>
          <a:xfrm>
            <a:off x="743402" y="3847959"/>
            <a:ext cx="2852252" cy="16488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8" y="5564978"/>
            <a:ext cx="2913920" cy="1638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>
          <a:xfrm>
            <a:off x="3649932" y="2175759"/>
            <a:ext cx="3033339" cy="1551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21" y="3825550"/>
            <a:ext cx="2966159" cy="16676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21" y="5560151"/>
            <a:ext cx="2922506" cy="16431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3"/>
          <a:stretch/>
        </p:blipFill>
        <p:spPr>
          <a:xfrm>
            <a:off x="3675812" y="7264262"/>
            <a:ext cx="2973868" cy="15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49D04-9728-DE48-95A2-56599587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8937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Местоположение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32916" y="10122573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t>5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024050" y="2794952"/>
            <a:ext cx="3778250" cy="1482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Proxima Nova ExCn Rg" panose="02000506030000020004" pitchFamily="50" charset="0"/>
                <a:ea typeface="TimesNewRoman"/>
                <a:cs typeface="TimesNewRoman"/>
              </a:rPr>
              <a:t>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roxima Nova ExCn Rg" panose="02000506030000020004" pitchFamily="50" charset="0"/>
                <a:ea typeface="TimesNewRoman"/>
                <a:cs typeface="TimesNewRoman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Proxima Nova ExCn Rg" panose="02000506030000020004" pitchFamily="50" charset="0"/>
                <a:ea typeface="TimesNewRoman"/>
                <a:cs typeface="TimesNewRoman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Proxima Nova ExCn Rg" panose="02000506030000020004" pitchFamily="50" charset="0"/>
                <a:ea typeface="TimesNewRoman"/>
                <a:cs typeface="TimesNewRoman"/>
              </a:rPr>
              <a:t>В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9" y="1661408"/>
            <a:ext cx="5923577" cy="28136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5519" y="4688520"/>
            <a:ext cx="5923577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Proxima Nova ExCn Rg" panose="02000506030000020004" pitchFamily="50" charset="0"/>
                <a:ea typeface="TimesNewRoman"/>
                <a:cs typeface="TimesNewRoman"/>
              </a:rPr>
              <a:t>Объект расположен в районе </a:t>
            </a:r>
            <a:r>
              <a:rPr lang="ru-RU" sz="2000" dirty="0" smtClean="0">
                <a:latin typeface="Proxima Nova ExCn Rg" panose="02000506030000020004" pitchFamily="50" charset="0"/>
                <a:ea typeface="TimesNewRoman"/>
                <a:cs typeface="TimesNewRoman"/>
              </a:rPr>
              <a:t>Замоскворечья в ЦАО </a:t>
            </a:r>
            <a:r>
              <a:rPr lang="ru-RU" sz="2000" dirty="0" err="1" smtClean="0">
                <a:latin typeface="Proxima Nova ExCn Rg" panose="02000506030000020004" pitchFamily="50" charset="0"/>
                <a:ea typeface="TimesNewRoman"/>
                <a:cs typeface="TimesNewRoman"/>
              </a:rPr>
              <a:t>г.Москвы</a:t>
            </a:r>
            <a:r>
              <a:rPr lang="ru-RU" sz="2000" dirty="0" smtClean="0">
                <a:latin typeface="Proxima Nova ExCn Rg" panose="02000506030000020004" pitchFamily="50" charset="0"/>
                <a:ea typeface="TimesNewRoman"/>
                <a:cs typeface="TimesNewRoman"/>
              </a:rPr>
              <a:t>.</a:t>
            </a:r>
            <a:endParaRPr lang="ru-RU" sz="2000" dirty="0">
              <a:latin typeface="Proxima Nova ExCn Rg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Proxima Nova ExCn Rg" panose="02000506030000020004" pitchFamily="50" charset="0"/>
                <a:ea typeface="TimesNewRoman"/>
                <a:cs typeface="TimesNewRoman"/>
              </a:rPr>
              <a:t>Имеет прямой выход к крупным улицам </a:t>
            </a:r>
            <a:r>
              <a:rPr lang="ru-RU" sz="2000" dirty="0" smtClean="0">
                <a:latin typeface="Proxima Nova ExCn Rg" panose="02000506030000020004" pitchFamily="50" charset="0"/>
                <a:ea typeface="TimesNewRoman"/>
                <a:cs typeface="TimesNewRoman"/>
              </a:rPr>
              <a:t>города.</a:t>
            </a:r>
            <a:endParaRPr lang="ru-RU" sz="2000" dirty="0">
              <a:latin typeface="Proxima Nova ExCn Rg" panose="0200050603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5456" y="5540559"/>
            <a:ext cx="599315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Proxima Nova ExCn Rg" panose="02000506030000020004" pitchFamily="50" charset="0"/>
                <a:ea typeface="TimesNewRoman"/>
                <a:cs typeface="TimesNewRoman"/>
              </a:rPr>
              <a:t>Уровень транспортной доступности удовлетворительный, состояние дорог хорошее, имеется подъезд к оцениваемым объектам. Здания находятся во дворе, проезд через арку.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9728" y="6585053"/>
            <a:ext cx="6003089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Proxima Nova ExCn Rg" panose="02000506030000020004" pitchFamily="50" charset="0"/>
                <a:ea typeface="TimesNewRoman"/>
                <a:cs typeface="TimesNewRoman"/>
              </a:rPr>
              <a:t>Ближайшие станции метро: </a:t>
            </a:r>
            <a:endParaRPr lang="ru-RU" sz="2000" dirty="0">
              <a:latin typeface="Proxima Nova ExCn Rg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18" y="7831566"/>
            <a:ext cx="613963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Proxima Nova ExCn Rg" panose="02000506030000020004" pitchFamily="50" charset="0"/>
                <a:ea typeface="TimesNewRoman"/>
                <a:cs typeface="TimesNewRoman"/>
              </a:rPr>
              <a:t>В окружении </a:t>
            </a:r>
            <a:r>
              <a:rPr lang="ru-RU" sz="2000" dirty="0">
                <a:latin typeface="Proxima Nova ExCn Rg" panose="02000506030000020004" pitchFamily="50" charset="0"/>
                <a:ea typeface="TimesNewRoman"/>
                <a:cs typeface="TimesNewRoman"/>
              </a:rPr>
              <a:t>объекта находятся </a:t>
            </a:r>
            <a:r>
              <a:rPr lang="ru-RU" sz="2000" dirty="0" err="1">
                <a:latin typeface="Proxima Nova ExCn Rg" panose="02000506030000020004" pitchFamily="50" charset="0"/>
                <a:ea typeface="TimesNewRoman"/>
                <a:cs typeface="TimesNewRoman"/>
              </a:rPr>
              <a:t>среднеэтажная</a:t>
            </a:r>
            <a:r>
              <a:rPr lang="ru-RU" sz="2000" dirty="0">
                <a:latin typeface="Proxima Nova ExCn Rg" panose="02000506030000020004" pitchFamily="50" charset="0"/>
                <a:ea typeface="TimesNewRoman"/>
                <a:cs typeface="TimesNewRoman"/>
              </a:rPr>
              <a:t> застройка средней плотности, в основном состоящая из административных и торговых зданий.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456" y="6981963"/>
            <a:ext cx="3778250" cy="743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latin typeface="Proxima Nova ExCn Rg" panose="02000506030000020004" pitchFamily="50" charset="0"/>
                <a:ea typeface="TimesNewRoman"/>
                <a:cs typeface="TimesNewRoman"/>
              </a:rPr>
              <a:t>Новокузнецкая, Третьяковская – 770 м;</a:t>
            </a:r>
            <a:endParaRPr lang="ru-RU" sz="2000" dirty="0">
              <a:latin typeface="Proxima Nova ExCn Rg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latin typeface="Proxima Nova ExCn Rg" panose="02000506030000020004" pitchFamily="50" charset="0"/>
                <a:ea typeface="TimesNewRoman"/>
                <a:cs typeface="TimesNewRoman"/>
              </a:rPr>
              <a:t>Павелецкая – 860 м.</a:t>
            </a:r>
            <a:endParaRPr lang="ru-RU" sz="2000" dirty="0">
              <a:latin typeface="Proxima Nova ExCn Rg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73400-48EF-2548-9F72-970A3774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855" y="4942531"/>
            <a:ext cx="4172431" cy="20665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ООО «РТ-Капитал»</a:t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121059, г.</a:t>
            </a:r>
            <a:r>
              <a:rPr lang="en-US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Москва, </a:t>
            </a:r>
            <a:r>
              <a:rPr lang="ru-RU" sz="2400" dirty="0" err="1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Бережковская</a:t>
            </a:r>
            <a:r>
              <a:rPr lang="ru-RU" sz="24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наб., </a:t>
            </a:r>
            <a:r>
              <a:rPr lang="ru-RU" sz="24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д.38 стр. 1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Телефон:  +7 (495) 580-71-15</a:t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Эл. адрес:  </a:t>
            </a:r>
            <a:r>
              <a:rPr lang="ru-RU" sz="2400" dirty="0" err="1">
                <a:solidFill>
                  <a:schemeClr val="bg1"/>
                </a:solidFill>
                <a:latin typeface="Proxima Nova ExCn Rg" panose="02000506030000020004" pitchFamily="50" charset="0"/>
              </a:rPr>
              <a:t>info@rt-capital.ru</a:t>
            </a:r>
            <a:endParaRPr lang="ru-RU" sz="2400" dirty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662580" y="9909729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265</Words>
  <Application>Microsoft Office PowerPoint</Application>
  <PresentationFormat>Произвольный</PresentationFormat>
  <Paragraphs>62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Proxima Nova ExCn Rg</vt:lpstr>
      <vt:lpstr>Symbol</vt:lpstr>
      <vt:lpstr>Times New Roman</vt:lpstr>
      <vt:lpstr>TimesNewRoman</vt:lpstr>
      <vt:lpstr>Тема Office</vt:lpstr>
      <vt:lpstr>Продажа  недвижимости </vt:lpstr>
      <vt:lpstr>Описание объекта</vt:lpstr>
      <vt:lpstr>Состав комплекса</vt:lpstr>
      <vt:lpstr>Состав комплекса</vt:lpstr>
      <vt:lpstr>Местоположение</vt:lpstr>
      <vt:lpstr>ООО «РТ-Капитал» 121059, г. Москва, Бережковская наб., д.38 стр. 1 Телефон:  +7 (495) 580-71-15 Эл. адрес:  info@rt-capital.ru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Pudrik</dc:creator>
  <cp:lastModifiedBy>Меньшикова Марина Леонидовна</cp:lastModifiedBy>
  <cp:revision>93</cp:revision>
  <cp:lastPrinted>2020-07-29T13:44:13Z</cp:lastPrinted>
  <dcterms:created xsi:type="dcterms:W3CDTF">2020-07-29T09:06:04Z</dcterms:created>
  <dcterms:modified xsi:type="dcterms:W3CDTF">2022-06-28T12:40:41Z</dcterms:modified>
</cp:coreProperties>
</file>