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58" r:id="rId6"/>
    <p:sldId id="259" r:id="rId7"/>
    <p:sldId id="260" r:id="rId8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693"/>
  </p:normalViewPr>
  <p:slideViewPr>
    <p:cSldViewPr snapToGrid="0" snapToObjects="1">
      <p:cViewPr varScale="1">
        <p:scale>
          <a:sx n="75" d="100"/>
          <a:sy n="75" d="100"/>
        </p:scale>
        <p:origin x="326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0390E-76FA-E34D-8571-37FE666F819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E2A9D-EE70-6143-972E-60F9921E1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5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41425"/>
            <a:ext cx="236537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E2A9D-EE70-6143-972E-60F9921E14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9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E2A9D-EE70-6143-972E-60F9921E14D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7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2D60-D676-4B14-98CE-BD59DC5A7F71}" type="datetime1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1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07E5-3DF2-46B4-9682-035B222D75D7}" type="datetime1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2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1B7F-1E27-4EE5-8DC2-2AB7EF231E52}" type="datetime1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3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968A-463B-4020-ABBB-4AD1E39C5DB1}" type="datetime1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8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E502-E8F3-460A-B828-A16B2FD01460}" type="datetime1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6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F7F3-6C50-4185-B052-E0B3C66CAE4B}" type="datetime1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4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3EA1-4EFC-45CF-9ED6-A5976B0CBF00}" type="datetime1">
              <a:rPr lang="ru-RU" smtClean="0"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0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684-2CE3-4E1A-B5C7-536B13DCEC2D}" type="datetime1">
              <a:rPr lang="ru-RU" smtClean="0"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5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3B-EE40-4105-B263-DA5B26A7FF1C}" type="datetime1">
              <a:rPr lang="ru-RU" smtClean="0"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4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054A-8BAC-4C49-8685-6FC91077EC6C}" type="datetime1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7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E1D7-A99D-4DAD-BACE-878D701DD1CA}" type="datetime1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0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AA372-1428-4806-928D-CF23BC8CA525}" type="datetime1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F2B0E-C4F2-324F-9999-4C2E2653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2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A8967-90AA-204E-A08A-94380670E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76" y="1191025"/>
            <a:ext cx="6425724" cy="4281105"/>
          </a:xfrm>
        </p:spPr>
        <p:txBody>
          <a:bodyPr anchor="ctr"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Продажа </a:t>
            </a:r>
            <a:b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недвижимости</a:t>
            </a:r>
            <a:b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endParaRPr lang="ru-RU" sz="4000" dirty="0">
              <a:solidFill>
                <a:schemeClr val="bg1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10AF5D-8612-4147-AAF6-9B1D6BAF5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6642619"/>
            <a:ext cx="5669756" cy="2581379"/>
          </a:xfrm>
        </p:spPr>
        <p:txBody>
          <a:bodyPr>
            <a:normAutofit fontScale="92500" lnSpcReduction="10000"/>
          </a:bodyPr>
          <a:lstStyle/>
          <a:p>
            <a:endParaRPr lang="ru-RU" sz="4800" dirty="0" smtClean="0">
              <a:solidFill>
                <a:schemeClr val="bg1"/>
              </a:solidFill>
              <a:latin typeface="Proxima Nova ExCn Rg" panose="02000506030000020004" pitchFamily="50" charset="0"/>
            </a:endParaRPr>
          </a:p>
          <a:p>
            <a:r>
              <a:rPr lang="ru-RU" sz="48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Земельно-имущественный комплекс под </a:t>
            </a:r>
            <a:r>
              <a:rPr lang="ru-RU" sz="4800" dirty="0" err="1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редевелопмент</a:t>
            </a:r>
            <a:r>
              <a:rPr lang="ru-RU" sz="48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 в районе Беговой</a:t>
            </a:r>
          </a:p>
          <a:p>
            <a:endParaRPr lang="ru-RU" sz="4800" dirty="0" smtClean="0">
              <a:solidFill>
                <a:schemeClr val="bg1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9497" y="3890447"/>
            <a:ext cx="41406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  <a:ea typeface="+mj-ea"/>
                <a:cs typeface="+mj-cs"/>
              </a:rPr>
              <a:t>г</a:t>
            </a:r>
            <a:r>
              <a:rPr lang="ru-RU" sz="4000" dirty="0">
                <a:solidFill>
                  <a:schemeClr val="bg1"/>
                </a:solidFill>
                <a:latin typeface="Proxima Nova ExCn Rg" panose="02000506030000020004" pitchFamily="50" charset="0"/>
                <a:ea typeface="+mj-ea"/>
                <a:cs typeface="+mj-cs"/>
              </a:rPr>
              <a:t>. Москва, </a:t>
            </a:r>
            <a:endParaRPr lang="ru-RU" sz="4000" dirty="0" smtClean="0">
              <a:solidFill>
                <a:schemeClr val="bg1"/>
              </a:solidFill>
              <a:latin typeface="Proxima Nova ExCn Rg" panose="02000506030000020004" pitchFamily="50" charset="0"/>
              <a:ea typeface="+mj-ea"/>
              <a:cs typeface="+mj-cs"/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Proxima Nova ExCn Rg" panose="02000506030000020004" pitchFamily="50" charset="0"/>
                <a:ea typeface="+mj-ea"/>
                <a:cs typeface="+mj-cs"/>
              </a:rPr>
              <a:t>1-ый </a:t>
            </a:r>
            <a:r>
              <a:rPr lang="ru-RU" sz="4000" dirty="0" err="1">
                <a:solidFill>
                  <a:schemeClr val="bg1"/>
                </a:solidFill>
                <a:latin typeface="Proxima Nova ExCn Rg" panose="02000506030000020004" pitchFamily="50" charset="0"/>
                <a:ea typeface="+mj-ea"/>
                <a:cs typeface="+mj-cs"/>
              </a:rPr>
              <a:t>Боткинский</a:t>
            </a:r>
            <a:r>
              <a:rPr lang="ru-RU" sz="4000" dirty="0">
                <a:solidFill>
                  <a:schemeClr val="bg1"/>
                </a:solidFill>
                <a:latin typeface="Proxima Nova ExCn Rg" panose="02000506030000020004" pitchFamily="50" charset="0"/>
                <a:ea typeface="+mj-ea"/>
                <a:cs typeface="+mj-cs"/>
              </a:rPr>
              <a:t> пр., д.7</a:t>
            </a:r>
          </a:p>
        </p:txBody>
      </p:sp>
    </p:spTree>
    <p:extLst>
      <p:ext uri="{BB962C8B-B14F-4D97-AF65-F5344CB8AC3E}">
        <p14:creationId xmlns:p14="http://schemas.microsoft.com/office/powerpoint/2010/main" val="30338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0C339-B3C8-0242-9121-854B25B2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90786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Proxima Nova ExCn Rg" panose="02000506030000020004" pitchFamily="50" charset="0"/>
              </a:rPr>
              <a:t>Описание объекта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39948" y="10225066"/>
            <a:ext cx="519727" cy="293960"/>
          </a:xfrm>
        </p:spPr>
        <p:txBody>
          <a:bodyPr anchor="b"/>
          <a:lstStyle/>
          <a:p>
            <a:pPr algn="ctr"/>
            <a:fld id="{FBFF2B0E-C4F2-324F-9999-4C2E26534401}" type="slidenum">
              <a:rPr lang="ru-RU" sz="1400" smtClean="0">
                <a:solidFill>
                  <a:schemeClr val="bg1"/>
                </a:solidFill>
              </a:rPr>
              <a:pPr algn="ctr"/>
              <a:t>2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604" y="5045622"/>
            <a:ext cx="6612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Proxima Nova ExCn Rg" panose="02000506030000020004" pitchFamily="50" charset="0"/>
                <a:cs typeface="Helvetica" panose="020B0604020202020204" pitchFamily="34" charset="0"/>
              </a:rPr>
              <a:t>Комплекс объектов недвижимого имущества (земельные участки с расположенными на них зданиями и сооружениями), а также неотделимые улучшения, представляющие собой движимое имущество (оборудование, передаточные устройства, прочее). </a:t>
            </a:r>
            <a:endParaRPr lang="ru-RU" sz="2000" dirty="0" smtClean="0">
              <a:latin typeface="Proxima Nova ExCn Rg" panose="02000506030000020004" pitchFamily="50" charset="0"/>
              <a:cs typeface="Helvetica" panose="020B06040202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Proxima Nova ExCn Rg" panose="02000506030000020004" pitchFamily="50" charset="0"/>
              </a:rPr>
              <a:t>Собственник имущества: акционерное общество «Российская самолетостроительная корпорация «МиГ» (АО «РСК «МиГ»).</a:t>
            </a:r>
          </a:p>
          <a:p>
            <a:r>
              <a:rPr lang="ru-RU" sz="2000" dirty="0" smtClean="0">
                <a:latin typeface="Proxima Nova ExCn Rg" panose="02000506030000020004" pitchFamily="50" charset="0"/>
                <a:cs typeface="Helvetica" panose="020B0604020202020204" pitchFamily="34" charset="0"/>
              </a:rPr>
              <a:t>Производство не ведется, полностью перебазировано на другую площадку Собственника.</a:t>
            </a:r>
            <a:r>
              <a:rPr lang="ru-RU" sz="2000" dirty="0">
                <a:latin typeface="Proxima Nova ExCn Rg" panose="02000506030000020004" pitchFamily="50" charset="0"/>
                <a:cs typeface="Helvetica" panose="020B0604020202020204" pitchFamily="34" charset="0"/>
              </a:rPr>
              <a:t> </a:t>
            </a:r>
            <a:endParaRPr lang="ru-RU" sz="2000" dirty="0" smtClean="0">
              <a:latin typeface="Proxima Nova ExCn Rg" panose="02000506030000020004" pitchFamily="50" charset="0"/>
              <a:cs typeface="Helvetica" panose="020B0604020202020204" pitchFamily="34" charset="0"/>
            </a:endParaRPr>
          </a:p>
          <a:p>
            <a:r>
              <a:rPr lang="ru-RU" sz="2000" dirty="0" smtClean="0">
                <a:latin typeface="Proxima Nova ExCn Rg" panose="02000506030000020004" pitchFamily="50" charset="0"/>
                <a:cs typeface="Helvetica" panose="020B0604020202020204" pitchFamily="34" charset="0"/>
              </a:rPr>
              <a:t>Имущественный </a:t>
            </a:r>
            <a:r>
              <a:rPr lang="ru-RU" sz="2000" dirty="0">
                <a:latin typeface="Proxima Nova ExCn Rg" panose="02000506030000020004" pitchFamily="50" charset="0"/>
                <a:cs typeface="Helvetica" panose="020B0604020202020204" pitchFamily="34" charset="0"/>
              </a:rPr>
              <a:t>комплекс подключен ко всем инженерным коммуникациям (электроснабжение, отопление, водоснабжение, канализация</a:t>
            </a:r>
            <a:r>
              <a:rPr lang="ru-RU" sz="2000" dirty="0" smtClean="0">
                <a:latin typeface="Proxima Nova ExCn Rg" panose="02000506030000020004" pitchFamily="50" charset="0"/>
                <a:cs typeface="Helvetica" panose="020B0604020202020204" pitchFamily="34" charset="0"/>
              </a:rPr>
              <a:t>).</a:t>
            </a:r>
            <a:endParaRPr lang="ru-RU" sz="2000" dirty="0">
              <a:latin typeface="Proxima Nova ExCn Rg" panose="02000506030000020004" pitchFamily="50" charset="0"/>
              <a:cs typeface="Helvetica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7604" y="8051690"/>
            <a:ext cx="6261756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Тепловая </a:t>
            </a:r>
            <a:r>
              <a:rPr lang="ru-RU" sz="2000" dirty="0">
                <a:solidFill>
                  <a:srgbClr val="0070C0"/>
                </a:solidFill>
                <a:latin typeface="Proxima Nova ExCn Rg" panose="02000506030000020004" pitchFamily="50" charset="0"/>
              </a:rPr>
              <a:t>энергия, </a:t>
            </a:r>
            <a:r>
              <a:rPr lang="ru-RU" sz="2000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Гкал/год </a:t>
            </a:r>
            <a:r>
              <a:rPr lang="ru-RU" sz="2000" dirty="0" smtClean="0">
                <a:latin typeface="Proxima Nova ExCn Rg" panose="02000506030000020004" pitchFamily="50" charset="0"/>
                <a:cs typeface="Helvetica" panose="020B0604020202020204" pitchFamily="34" charset="0"/>
              </a:rPr>
              <a:t>– 71600</a:t>
            </a:r>
          </a:p>
          <a:p>
            <a:r>
              <a:rPr lang="ru-RU" sz="2000" dirty="0">
                <a:solidFill>
                  <a:srgbClr val="0070C0"/>
                </a:solidFill>
                <a:latin typeface="Proxima Nova ExCn Rg" panose="02000506030000020004" pitchFamily="50" charset="0"/>
              </a:rPr>
              <a:t>Водосток, </a:t>
            </a:r>
            <a:r>
              <a:rPr lang="ru-RU" sz="2000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м3 в год </a:t>
            </a:r>
            <a:r>
              <a:rPr lang="ru-RU" sz="2000" dirty="0">
                <a:solidFill>
                  <a:srgbClr val="0070C0"/>
                </a:solidFill>
                <a:latin typeface="Proxima Nova ExCn Rg" panose="02000506030000020004" pitchFamily="50" charset="0"/>
              </a:rPr>
              <a:t>–</a:t>
            </a:r>
            <a:r>
              <a:rPr lang="ru-RU" sz="2000" dirty="0" smtClean="0">
                <a:latin typeface="Proxima Nova ExCn Rg" panose="02000506030000020004" pitchFamily="50" charset="0"/>
                <a:cs typeface="Helvetica" panose="020B0604020202020204" pitchFamily="34" charset="0"/>
              </a:rPr>
              <a:t> </a:t>
            </a:r>
            <a:r>
              <a:rPr lang="ru-RU" sz="2000" dirty="0" smtClean="0">
                <a:latin typeface="Proxima Nova ExCn Rg" panose="02000506030000020004" pitchFamily="50" charset="0"/>
                <a:cs typeface="Helvetica" panose="020B0604020202020204" pitchFamily="34" charset="0"/>
              </a:rPr>
              <a:t>301090,84</a:t>
            </a:r>
            <a:endParaRPr lang="ru-RU" sz="2000" dirty="0" smtClean="0">
              <a:latin typeface="Proxima Nova ExCn Rg" panose="02000506030000020004" pitchFamily="50" charset="0"/>
              <a:cs typeface="Helvetica" panose="020B060402020202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Proxima Nova ExCn Rg" panose="02000506030000020004" pitchFamily="50" charset="0"/>
              </a:rPr>
              <a:t>Водоснабжение </a:t>
            </a:r>
            <a:r>
              <a:rPr lang="ru-RU" sz="2000" dirty="0" smtClean="0">
                <a:latin typeface="Proxima Nova ExCn Rg" panose="02000506030000020004" pitchFamily="50" charset="0"/>
                <a:cs typeface="Helvetica" panose="020B0604020202020204" pitchFamily="34" charset="0"/>
              </a:rPr>
              <a:t>– по прибору </a:t>
            </a:r>
            <a:r>
              <a:rPr lang="ru-RU" sz="2000" dirty="0" smtClean="0">
                <a:latin typeface="Proxima Nova ExCn Rg" panose="02000506030000020004" pitchFamily="50" charset="0"/>
                <a:cs typeface="Helvetica" panose="020B0604020202020204" pitchFamily="34" charset="0"/>
              </a:rPr>
              <a:t>учета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Электроснабжение </a:t>
            </a:r>
            <a:r>
              <a:rPr lang="ru-RU" sz="2000" dirty="0">
                <a:latin typeface="Proxima Nova ExCn Rg" panose="02000506030000020004" pitchFamily="50" charset="0"/>
                <a:cs typeface="Helvetica" panose="020B0604020202020204" pitchFamily="34" charset="0"/>
              </a:rPr>
              <a:t>– </a:t>
            </a:r>
            <a:r>
              <a:rPr lang="ru-RU" sz="2000" dirty="0">
                <a:latin typeface="Proxima Nova ExCn Rg" panose="02000506030000020004" pitchFamily="50" charset="0"/>
                <a:cs typeface="Helvetica" panose="020B0604020202020204" pitchFamily="34" charset="0"/>
              </a:rPr>
              <a:t>по приборам учета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Газоснабжение </a:t>
            </a:r>
            <a:r>
              <a:rPr lang="ru-RU" sz="2000" dirty="0">
                <a:latin typeface="Proxima Nova ExCn Rg" panose="02000506030000020004" pitchFamily="50" charset="0"/>
                <a:cs typeface="Helvetica" panose="020B0604020202020204" pitchFamily="34" charset="0"/>
              </a:rPr>
              <a:t>– 5871,206 тыс.м3/год с разбивкой по </a:t>
            </a:r>
            <a:r>
              <a:rPr lang="ru-RU" sz="2000" dirty="0" smtClean="0">
                <a:latin typeface="Proxima Nova ExCn Rg" panose="02000506030000020004" pitchFamily="50" charset="0"/>
                <a:cs typeface="Helvetica" panose="020B0604020202020204" pitchFamily="34" charset="0"/>
              </a:rPr>
              <a:t>месяцам.</a:t>
            </a:r>
            <a:endParaRPr lang="ru-RU" sz="2000" dirty="0">
              <a:latin typeface="Proxima Nova ExCn Rg" panose="02000506030000020004" pitchFamily="50" charset="0"/>
              <a:cs typeface="Helvetica" panose="020B0604020202020204" pitchFamily="34" charset="0"/>
            </a:endParaRPr>
          </a:p>
          <a:p>
            <a:r>
              <a:rPr lang="ru-RU" sz="2000" dirty="0">
                <a:latin typeface="Proxima Nova ExCn Rg" panose="02000506030000020004" pitchFamily="50" charset="0"/>
              </a:rPr>
              <a:t>	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11015" r="1275" b="5605"/>
          <a:stretch/>
        </p:blipFill>
        <p:spPr>
          <a:xfrm>
            <a:off x="519728" y="1536779"/>
            <a:ext cx="6287472" cy="3541916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370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0C339-B3C8-0242-9121-854B25B2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9078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Ситуационный план</a:t>
            </a:r>
            <a:endParaRPr lang="ru-RU" dirty="0">
              <a:solidFill>
                <a:srgbClr val="0070C0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39948" y="10225066"/>
            <a:ext cx="519727" cy="293960"/>
          </a:xfrm>
        </p:spPr>
        <p:txBody>
          <a:bodyPr anchor="b"/>
          <a:lstStyle/>
          <a:p>
            <a:pPr algn="ctr"/>
            <a:fld id="{FBFF2B0E-C4F2-324F-9999-4C2E26534401}" type="slidenum">
              <a:rPr lang="ru-RU" sz="1400" smtClean="0">
                <a:solidFill>
                  <a:schemeClr val="bg1"/>
                </a:solidFill>
              </a:rPr>
              <a:pPr algn="ctr"/>
              <a:t>3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8" y="1778000"/>
            <a:ext cx="6206192" cy="5672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404" y="6426128"/>
            <a:ext cx="2762636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A31E2-2C7F-2445-BD25-8FE65C96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32" y="568369"/>
            <a:ext cx="6316052" cy="8656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Proxima Nova ExCn Rg" panose="02000506030000020004" pitchFamily="50" charset="0"/>
              </a:rPr>
              <a:t>Состав </a:t>
            </a:r>
            <a:r>
              <a:rPr lang="ru-RU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комплекса</a:t>
            </a:r>
            <a:endParaRPr lang="ru-RU" dirty="0">
              <a:solidFill>
                <a:srgbClr val="0070C0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4227" y="8742070"/>
            <a:ext cx="349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Proxima Nova ExCn Rg" panose="02000506030000020004" pitchFamily="50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746983" y="10074297"/>
            <a:ext cx="1700927" cy="645652"/>
          </a:xfrm>
        </p:spPr>
        <p:txBody>
          <a:bodyPr/>
          <a:lstStyle/>
          <a:p>
            <a:fld id="{FBFF2B0E-C4F2-324F-9999-4C2E26534401}" type="slidenum">
              <a:rPr lang="ru-RU" sz="1400" smtClean="0">
                <a:solidFill>
                  <a:schemeClr val="bg1"/>
                </a:solidFill>
              </a:rPr>
              <a:t>4</a:t>
            </a:fld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43107" y="1670861"/>
            <a:ext cx="6222319" cy="507073"/>
            <a:chOff x="1033058" y="2880359"/>
            <a:chExt cx="3967391" cy="854633"/>
          </a:xfrm>
          <a:scene3d>
            <a:camera prst="orthographicFront">
              <a:rot lat="0" lon="21299999" rev="0"/>
            </a:camera>
            <a:lightRig rig="threePt" dir="t"/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1033058" y="2880359"/>
              <a:ext cx="3967391" cy="854633"/>
            </a:xfrm>
            <a:prstGeom prst="rect">
              <a:avLst/>
            </a:prstGeom>
            <a:solidFill>
              <a:schemeClr val="tx1">
                <a:alpha val="64000"/>
              </a:schemeClr>
            </a:solidFill>
            <a:sp3d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1033058" y="2880359"/>
              <a:ext cx="3967391" cy="85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  <a:flatTx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2600" b="0" kern="1200" dirty="0" smtClean="0">
                  <a:latin typeface="Proxima Nova ExCn Rg" panose="02000506030000020004" pitchFamily="50" charset="0"/>
                  <a:cs typeface="Helvetica" panose="020B0604020202020204" pitchFamily="34" charset="0"/>
                </a:rPr>
                <a:t>3 земельных участка – </a:t>
              </a:r>
              <a:r>
                <a:rPr lang="ru-RU" sz="2600" dirty="0" smtClean="0">
                  <a:latin typeface="Proxima Nova ExCn Rg" panose="02000506030000020004" pitchFamily="50" charset="0"/>
                  <a:cs typeface="Helvetica" panose="020B0604020202020204" pitchFamily="34" charset="0"/>
                </a:rPr>
                <a:t>57,73 га</a:t>
              </a:r>
              <a:endParaRPr lang="ru-RU" sz="2600" dirty="0">
                <a:latin typeface="Proxima Nova ExCn Rg" panose="02000506030000020004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32496" t="9922" r="5923" b="9546"/>
          <a:stretch/>
        </p:blipFill>
        <p:spPr>
          <a:xfrm>
            <a:off x="559276" y="2277922"/>
            <a:ext cx="3136904" cy="230756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746052" y="2380107"/>
            <a:ext cx="3262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Proxima Nova ExCn Rg" panose="02000506030000020004" pitchFamily="50" charset="0"/>
              </a:rPr>
              <a:t>Категория земель: земли населенных пунктов.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Proxima Nova ExCn Rg" panose="02000506030000020004" pitchFamily="50" charset="0"/>
              </a:rPr>
              <a:t>Виды разрешенного использования: эксплуатация зданий и сооружений, предназначенных для производства и ремонта военной техники.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3556" y="4584701"/>
            <a:ext cx="2472830" cy="39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Proxima Nova ExCn Rg" panose="02000506030000020004" pitchFamily="50" charset="0"/>
              </a:rPr>
              <a:t>Площадь: 80982 +/- 100 </a:t>
            </a:r>
            <a:r>
              <a:rPr lang="ru-RU" dirty="0" err="1">
                <a:solidFill>
                  <a:srgbClr val="0070C0"/>
                </a:solidFill>
                <a:latin typeface="Proxima Nova ExCn Rg" panose="02000506030000020004" pitchFamily="50" charset="0"/>
              </a:rPr>
              <a:t>кв.м</a:t>
            </a:r>
            <a:endParaRPr lang="ru-RU" dirty="0">
              <a:solidFill>
                <a:srgbClr val="0070C0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46052" y="4300440"/>
            <a:ext cx="3012332" cy="39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Proxima Nova ExCn Rg" panose="02000506030000020004" pitchFamily="50" charset="0"/>
              </a:rPr>
              <a:t>Кадастровый номер: 77:09:0005014:84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4" t="25254" b="8138"/>
          <a:stretch/>
        </p:blipFill>
        <p:spPr>
          <a:xfrm>
            <a:off x="559276" y="4905868"/>
            <a:ext cx="3175645" cy="201744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770818" y="4788616"/>
            <a:ext cx="377825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Proxima Nova ExCn Rg" panose="02000506030000020004" pitchFamily="50" charset="0"/>
              </a:rPr>
              <a:t>Категория земель: земли населенных пунктов. </a:t>
            </a:r>
            <a:endParaRPr lang="ru-RU" sz="2000" dirty="0" smtClean="0">
              <a:solidFill>
                <a:srgbClr val="000000"/>
              </a:solidFill>
              <a:latin typeface="Proxima Nova ExCn Rg" panose="02000506030000020004" pitchFamily="50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Proxima Nova ExCn Rg" panose="02000506030000020004" pitchFamily="50" charset="0"/>
              </a:rPr>
              <a:t>Виды </a:t>
            </a:r>
            <a:r>
              <a:rPr lang="ru-RU" sz="2000" dirty="0">
                <a:solidFill>
                  <a:srgbClr val="000000"/>
                </a:solidFill>
                <a:latin typeface="Proxima Nova ExCn Rg" panose="02000506030000020004" pitchFamily="50" charset="0"/>
              </a:rPr>
              <a:t>разрешенного использования: участки смешанного размещения производственных объектов </a:t>
            </a:r>
            <a:r>
              <a:rPr lang="ru-RU" sz="2000" dirty="0" smtClean="0">
                <a:solidFill>
                  <a:srgbClr val="000000"/>
                </a:solidFill>
                <a:latin typeface="Proxima Nova ExCn Rg" panose="02000506030000020004" pitchFamily="50" charset="0"/>
              </a:rPr>
              <a:t>.</a:t>
            </a:r>
            <a:endParaRPr lang="ru-RU" sz="2000" dirty="0">
              <a:solidFill>
                <a:srgbClr val="000000"/>
              </a:solidFill>
              <a:latin typeface="Proxima Nova ExCn Rg" panose="02000506030000020004" pitchFamily="50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39955" r="32398"/>
          <a:stretch/>
        </p:blipFill>
        <p:spPr>
          <a:xfrm>
            <a:off x="559277" y="7168898"/>
            <a:ext cx="3136904" cy="23142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81425" y="7083028"/>
            <a:ext cx="377825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Proxima Nova ExCn Rg" panose="02000506030000020004" pitchFamily="50" charset="0"/>
              </a:rPr>
              <a:t>Категория земельного: участка земли населенных пунктов.</a:t>
            </a:r>
          </a:p>
          <a:p>
            <a:r>
              <a:rPr lang="ru-RU" sz="2000" dirty="0">
                <a:solidFill>
                  <a:srgbClr val="000000"/>
                </a:solidFill>
                <a:latin typeface="Proxima Nova ExCn Rg" panose="02000506030000020004" pitchFamily="50" charset="0"/>
              </a:rPr>
              <a:t>Вид разрешенного использования:</a:t>
            </a:r>
          </a:p>
          <a:p>
            <a:r>
              <a:rPr lang="ru-RU" sz="2000" dirty="0">
                <a:solidFill>
                  <a:srgbClr val="000000"/>
                </a:solidFill>
                <a:latin typeface="Proxima Nova ExCn Rg" panose="02000506030000020004" pitchFamily="50" charset="0"/>
              </a:rPr>
              <a:t>Участки смешанного размещения производственных объектов</a:t>
            </a:r>
            <a:r>
              <a:rPr lang="ru-RU" sz="2000" dirty="0" smtClean="0">
                <a:solidFill>
                  <a:srgbClr val="000000"/>
                </a:solidFill>
                <a:latin typeface="Proxima Nova ExCn Rg" panose="02000506030000020004" pitchFamily="50" charset="0"/>
              </a:rPr>
              <a:t>.</a:t>
            </a:r>
            <a:endParaRPr lang="ru-RU" sz="2000" dirty="0">
              <a:solidFill>
                <a:srgbClr val="000000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556" y="9417126"/>
            <a:ext cx="190007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70C0"/>
                </a:solidFill>
                <a:latin typeface="Proxima Nova ExCn Rg" panose="02000506030000020004" pitchFamily="50" charset="0"/>
              </a:rPr>
              <a:t>Площадь: 71 764,0 </a:t>
            </a:r>
            <a:r>
              <a:rPr lang="ru-RU" dirty="0" err="1">
                <a:solidFill>
                  <a:srgbClr val="0070C0"/>
                </a:solidFill>
                <a:latin typeface="Proxima Nova ExCn Rg" panose="02000506030000020004" pitchFamily="50" charset="0"/>
              </a:rPr>
              <a:t>кв.м</a:t>
            </a:r>
            <a:endParaRPr lang="ru-RU" dirty="0">
              <a:solidFill>
                <a:srgbClr val="0070C0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56" y="6872542"/>
            <a:ext cx="377825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70C0"/>
                </a:solidFill>
                <a:latin typeface="Proxima Nova ExCn Rg" panose="02000506030000020004" pitchFamily="50" charset="0"/>
              </a:rPr>
              <a:t>Площадь</a:t>
            </a:r>
            <a:r>
              <a:rPr lang="ru-RU" dirty="0" smtClean="0">
                <a:solidFill>
                  <a:srgbClr val="002060"/>
                </a:solidFill>
                <a:latin typeface="Proxima Nova ExCn Rg" panose="02000506030000020004" pitchFamily="50" charset="0"/>
              </a:rPr>
              <a:t>: </a:t>
            </a:r>
            <a:r>
              <a:rPr lang="ru-RU" dirty="0">
                <a:solidFill>
                  <a:srgbClr val="0070C0"/>
                </a:solidFill>
                <a:latin typeface="Proxima Nova ExCn Rg" panose="02000506030000020004" pitchFamily="50" charset="0"/>
              </a:rPr>
              <a:t>424 370,0 </a:t>
            </a:r>
            <a:r>
              <a:rPr lang="ru-RU" dirty="0" err="1">
                <a:solidFill>
                  <a:srgbClr val="0070C0"/>
                </a:solidFill>
                <a:latin typeface="Proxima Nova ExCn Rg" panose="02000506030000020004" pitchFamily="50" charset="0"/>
              </a:rPr>
              <a:t>кв.м</a:t>
            </a:r>
            <a:endParaRPr lang="ru-RU" dirty="0">
              <a:solidFill>
                <a:srgbClr val="0070C0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9991" y="6643182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Proxima Nova ExCn Rg" panose="02000506030000020004" pitchFamily="50" charset="0"/>
              </a:rPr>
              <a:t>Кадастровый номер: 77:09:0005008:4169</a:t>
            </a:r>
            <a:endParaRPr lang="ru-RU" dirty="0">
              <a:solidFill>
                <a:srgbClr val="000000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34921" y="9148154"/>
            <a:ext cx="3225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Proxima Nova ExCn Rg" panose="02000506030000020004" pitchFamily="50" charset="0"/>
              </a:rPr>
              <a:t>Кадастровый</a:t>
            </a:r>
            <a:r>
              <a:rPr lang="ru-RU" sz="2000" dirty="0">
                <a:solidFill>
                  <a:srgbClr val="0070C0"/>
                </a:solidFill>
                <a:latin typeface="Proxima Nova ExCn Rg" panose="02000506030000020004" pitchFamily="50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Proxima Nova ExCn Rg" panose="02000506030000020004" pitchFamily="50" charset="0"/>
              </a:rPr>
              <a:t>номер: 77:09:0005008:4170</a:t>
            </a:r>
            <a:endParaRPr lang="ru-RU" dirty="0">
              <a:solidFill>
                <a:srgbClr val="0070C0"/>
              </a:solidFill>
              <a:latin typeface="Proxima Nova ExCn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A31E2-2C7F-2445-BD25-8FE65C96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80" y="569242"/>
            <a:ext cx="6682708" cy="8656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Proxima Nova ExCn Rg" panose="02000506030000020004" pitchFamily="50" charset="0"/>
              </a:rPr>
              <a:t>Состав </a:t>
            </a:r>
            <a:r>
              <a:rPr lang="ru-RU" dirty="0" smtClean="0">
                <a:solidFill>
                  <a:srgbClr val="0070C0"/>
                </a:solidFill>
                <a:latin typeface="Proxima Nova ExCn Rg" panose="02000506030000020004" pitchFamily="50" charset="0"/>
              </a:rPr>
              <a:t>комплекса</a:t>
            </a:r>
            <a:endParaRPr lang="ru-RU" dirty="0">
              <a:solidFill>
                <a:srgbClr val="0070C0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E3053-DFE7-414A-9B4E-59BC594A9CF7}"/>
              </a:ext>
            </a:extLst>
          </p:cNvPr>
          <p:cNvSpPr txBox="1">
            <a:spLocks/>
          </p:cNvSpPr>
          <p:nvPr/>
        </p:nvSpPr>
        <p:spPr>
          <a:xfrm>
            <a:off x="477746" y="5499150"/>
            <a:ext cx="6359152" cy="3612252"/>
          </a:xfrm>
          <a:prstGeom prst="rect">
            <a:avLst/>
          </a:prstGeom>
        </p:spPr>
        <p:txBody>
          <a:bodyPr>
            <a:norm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latin typeface="Proxima Nova ExCn Rg" panose="02000506030000020004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4227" y="8742070"/>
            <a:ext cx="349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Proxima Nova ExCn Rg" panose="02000506030000020004" pitchFamily="50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78504" y="9965999"/>
            <a:ext cx="1700927" cy="569240"/>
          </a:xfrm>
        </p:spPr>
        <p:txBody>
          <a:bodyPr vert="horz" lIns="91440" tIns="45720" rIns="91440" bIns="45720" rtlCol="0" anchor="b"/>
          <a:lstStyle/>
          <a:p>
            <a:pPr algn="ctr"/>
            <a:fld id="{FBFF2B0E-C4F2-324F-9999-4C2E26534401}" type="slidenum">
              <a:rPr lang="ru-RU" sz="1400">
                <a:solidFill>
                  <a:schemeClr val="bg1"/>
                </a:solidFill>
              </a:rPr>
              <a:pPr algn="ctr"/>
              <a:t>5</a:t>
            </a:fld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57240" y="1607427"/>
            <a:ext cx="6682708" cy="507073"/>
            <a:chOff x="1033058" y="2880359"/>
            <a:chExt cx="3967391" cy="854633"/>
          </a:xfrm>
          <a:scene3d>
            <a:camera prst="orthographicFront">
              <a:rot lat="0" lon="21299999" rev="0"/>
            </a:camera>
            <a:lightRig rig="threePt" dir="t"/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1033058" y="2880359"/>
              <a:ext cx="3967391" cy="854633"/>
            </a:xfrm>
            <a:prstGeom prst="rect">
              <a:avLst/>
            </a:prstGeom>
            <a:solidFill>
              <a:schemeClr val="tx1">
                <a:alpha val="64000"/>
              </a:schemeClr>
            </a:solidFill>
            <a:sp3d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1033058" y="2880359"/>
              <a:ext cx="3967391" cy="8546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  <a:flatTx/>
            </a:bodyPr>
            <a:lstStyle/>
            <a:p>
              <a:pPr algn="ctr">
                <a:spcAft>
                  <a:spcPts val="200"/>
                </a:spcAft>
                <a:buClr>
                  <a:schemeClr val="tx1"/>
                </a:buClr>
                <a:defRPr sz="1000"/>
              </a:pPr>
              <a:r>
                <a:rPr lang="ru-RU" sz="2400" dirty="0">
                  <a:solidFill>
                    <a:schemeClr val="bg1"/>
                  </a:solidFill>
                  <a:latin typeface="Proxima Nova ExCn Rg" panose="02000506030000020004" pitchFamily="50" charset="0"/>
                </a:rPr>
                <a:t>Около </a:t>
              </a:r>
              <a:r>
                <a:rPr lang="ru-RU" sz="2400" dirty="0" smtClean="0">
                  <a:solidFill>
                    <a:schemeClr val="bg1"/>
                  </a:solidFill>
                  <a:latin typeface="Proxima Nova ExCn Rg" panose="02000506030000020004" pitchFamily="50" charset="0"/>
                </a:rPr>
                <a:t>134 </a:t>
              </a:r>
              <a:r>
                <a:rPr lang="ru-RU" sz="2400" dirty="0">
                  <a:solidFill>
                    <a:schemeClr val="bg1"/>
                  </a:solidFill>
                  <a:latin typeface="Proxima Nova ExCn Rg" panose="02000506030000020004" pitchFamily="50" charset="0"/>
                </a:rPr>
                <a:t>зданий и сооружений – общая площадь 392 725,5 кв. м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6" y="2222007"/>
            <a:ext cx="3257232" cy="2095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1"/>
          <a:stretch/>
        </p:blipFill>
        <p:spPr>
          <a:xfrm>
            <a:off x="478427" y="4425508"/>
            <a:ext cx="3256551" cy="2365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4"/>
          <a:stretch/>
        </p:blipFill>
        <p:spPr>
          <a:xfrm>
            <a:off x="475016" y="6868654"/>
            <a:ext cx="3223578" cy="25227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81425" y="5161794"/>
            <a:ext cx="3411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Proxima Nova ExCn Rg" panose="02000506030000020004" pitchFamily="50" charset="0"/>
              </a:rPr>
              <a:t>Функциональное назначение </a:t>
            </a:r>
            <a:endParaRPr lang="ru-RU" sz="2000" dirty="0" smtClean="0">
              <a:solidFill>
                <a:srgbClr val="000000"/>
              </a:solidFill>
              <a:latin typeface="Proxima Nova ExCn Rg" panose="02000506030000020004" pitchFamily="50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Proxima Nova ExCn Rg" panose="02000506030000020004" pitchFamily="50" charset="0"/>
              </a:rPr>
              <a:t>зданий </a:t>
            </a:r>
            <a:r>
              <a:rPr lang="ru-RU" sz="2000" dirty="0">
                <a:solidFill>
                  <a:srgbClr val="000000"/>
                </a:solidFill>
                <a:latin typeface="Proxima Nova ExCn Rg" panose="02000506030000020004" pitchFamily="50" charset="0"/>
              </a:rPr>
              <a:t>– производственные, складские, административные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1425" y="7603297"/>
            <a:ext cx="3258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Proxima Nova ExCn Rg" panose="02000506030000020004" pitchFamily="50" charset="0"/>
              </a:rPr>
              <a:t>Объекты недвижимого имущества находятся преимущественно в удовлетворительном или хорошем техническом состоянии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79838" y="2925380"/>
            <a:ext cx="3258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Proxima Nova ExCn Rg" panose="02000506030000020004" pitchFamily="50" charset="0"/>
              </a:rPr>
              <a:t>Объект культурного наследия регионального значения «Фабрика-кухня, 1927-28 гг., арх. А.И. Мешков</a:t>
            </a:r>
            <a:r>
              <a:rPr lang="ru-RU" sz="2000" dirty="0" smtClean="0">
                <a:solidFill>
                  <a:srgbClr val="000000"/>
                </a:solidFill>
                <a:latin typeface="Proxima Nova ExCn Rg" panose="02000506030000020004" pitchFamily="50" charset="0"/>
              </a:rPr>
              <a:t>». Охранные обязательства.</a:t>
            </a:r>
            <a:endParaRPr lang="ru-RU" sz="2000" dirty="0">
              <a:solidFill>
                <a:srgbClr val="000000"/>
              </a:solidFill>
              <a:latin typeface="Proxima Nova ExCn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49D04-9728-DE48-95A2-56599587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69242"/>
            <a:ext cx="6674188" cy="8937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Proxima Nova ExCn Rg" panose="02000506030000020004" pitchFamily="50" charset="0"/>
              </a:rPr>
              <a:t>Местоположение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732916" y="10122573"/>
            <a:ext cx="1700927" cy="569240"/>
          </a:xfrm>
        </p:spPr>
        <p:txBody>
          <a:bodyPr/>
          <a:lstStyle/>
          <a:p>
            <a:fld id="{FBFF2B0E-C4F2-324F-9999-4C2E26534401}" type="slidenum">
              <a:rPr lang="ru-RU" sz="1400" smtClean="0">
                <a:solidFill>
                  <a:schemeClr val="bg1"/>
                </a:solidFill>
              </a:rPr>
              <a:t>6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1763" y="3801695"/>
            <a:ext cx="23873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Proxima Nova ExCn Rg" panose="02000506030000020004" pitchFamily="50" charset="0"/>
              </a:rPr>
              <a:t>Ближайшее окружение: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Proxima Nova ExCn Rg" panose="02000506030000020004" pitchFamily="50" charset="0"/>
              </a:rPr>
              <a:t>бизнес-центры;</a:t>
            </a:r>
            <a:endParaRPr lang="ru-RU" sz="2000" dirty="0">
              <a:latin typeface="Proxima Nova ExCn Rg" panose="02000506030000020004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Proxima Nova ExCn Rg" panose="02000506030000020004" pitchFamily="50" charset="0"/>
              </a:rPr>
              <a:t>ТРЦ;</a:t>
            </a:r>
            <a:endParaRPr lang="ru-RU" sz="2000" dirty="0">
              <a:latin typeface="Proxima Nova ExCn Rg" panose="02000506030000020004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Proxima Nova ExCn Rg" panose="02000506030000020004" pitchFamily="50" charset="0"/>
              </a:rPr>
              <a:t>рядом </a:t>
            </a:r>
            <a:r>
              <a:rPr lang="ru-RU" sz="2000" dirty="0">
                <a:latin typeface="Proxima Nova ExCn Rg" panose="02000506030000020004" pitchFamily="50" charset="0"/>
              </a:rPr>
              <a:t>расположен </a:t>
            </a:r>
            <a:r>
              <a:rPr lang="ru-RU" sz="2000" dirty="0" smtClean="0">
                <a:latin typeface="Proxima Nova ExCn Rg" panose="02000506030000020004" pitchFamily="50" charset="0"/>
              </a:rPr>
              <a:t>МДК «</a:t>
            </a:r>
            <a:r>
              <a:rPr lang="ru-RU" sz="2000" dirty="0" err="1" smtClean="0">
                <a:latin typeface="Proxima Nova ExCn Rg" panose="02000506030000020004" pitchFamily="50" charset="0"/>
              </a:rPr>
              <a:t>МонАрх</a:t>
            </a:r>
            <a:r>
              <a:rPr lang="ru-RU" sz="2000" dirty="0" smtClean="0">
                <a:latin typeface="Proxima Nova ExCn Rg" panose="02000506030000020004" pitchFamily="50" charset="0"/>
              </a:rPr>
              <a:t> Центр»; </a:t>
            </a:r>
            <a:endParaRPr lang="ru-RU" sz="2000" dirty="0">
              <a:latin typeface="Proxima Nova ExCn Rg" panose="02000506030000020004" pitchFamily="50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Proxima Nova ExCn Rg" panose="02000506030000020004" pitchFamily="50" charset="0"/>
              </a:rPr>
              <a:t>крупные </a:t>
            </a:r>
            <a:r>
              <a:rPr lang="ru-RU" sz="2000" dirty="0" smtClean="0">
                <a:latin typeface="Proxima Nova ExCn Rg" panose="02000506030000020004" pitchFamily="50" charset="0"/>
              </a:rPr>
              <a:t>спорткомплексы</a:t>
            </a:r>
            <a:r>
              <a:rPr lang="ru-RU" sz="2000" dirty="0">
                <a:latin typeface="Proxima Nova ExCn Rg" panose="02000506030000020004" pitchFamily="50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Proxima Nova ExCn Rg" panose="02000506030000020004" pitchFamily="50" charset="0"/>
              </a:rPr>
              <a:t>крупные гостиницы и </a:t>
            </a:r>
            <a:r>
              <a:rPr lang="ru-RU" sz="2000" dirty="0" smtClean="0">
                <a:latin typeface="Proxima Nova ExCn Rg" panose="02000506030000020004" pitchFamily="50" charset="0"/>
              </a:rPr>
              <a:t>отели;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Proxima Nova ExCn Rg" panose="02000506030000020004" pitchFamily="50" charset="0"/>
              </a:rPr>
              <a:t>апартаменты.</a:t>
            </a:r>
            <a:endParaRPr lang="ru-RU" sz="2000" dirty="0">
              <a:latin typeface="Proxima Nova ExCn Rg" panose="02000506030000020004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39237" y="7189410"/>
            <a:ext cx="23873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Proxima Nova ExCn Rg" panose="02000506030000020004" pitchFamily="50" charset="0"/>
              </a:rPr>
              <a:t>Объект охарактеризован отличной транспортной и пешеходной доступностью</a:t>
            </a:r>
            <a:r>
              <a:rPr lang="ru-RU" sz="2000" dirty="0" smtClean="0">
                <a:latin typeface="Proxima Nova ExCn Rg" panose="02000506030000020004" pitchFamily="50" charset="0"/>
              </a:rPr>
              <a:t>.</a:t>
            </a:r>
          </a:p>
          <a:p>
            <a:r>
              <a:rPr lang="ru-RU" sz="2000" dirty="0" smtClean="0">
                <a:latin typeface="Proxima Nova ExCn Rg" panose="02000506030000020004" pitchFamily="50" charset="0"/>
              </a:rPr>
              <a:t>Расположение </a:t>
            </a:r>
            <a:r>
              <a:rPr lang="ru-RU" sz="2000" dirty="0">
                <a:latin typeface="Proxima Nova ExCn Rg" panose="02000506030000020004" pitchFamily="50" charset="0"/>
              </a:rPr>
              <a:t>в 1,5 км от </a:t>
            </a:r>
            <a:r>
              <a:rPr lang="ru-RU" sz="2000" dirty="0" smtClean="0">
                <a:latin typeface="Proxima Nova ExCn Rg" panose="02000506030000020004" pitchFamily="50" charset="0"/>
              </a:rPr>
              <a:t>ТТК, </a:t>
            </a:r>
            <a:r>
              <a:rPr lang="ru-RU" sz="2000" dirty="0">
                <a:latin typeface="Proxima Nova ExCn Rg" panose="02000506030000020004" pitchFamily="50" charset="0"/>
              </a:rPr>
              <a:t>а также в непосредственной близости от </a:t>
            </a:r>
            <a:r>
              <a:rPr lang="ru-RU" sz="2000" dirty="0" smtClean="0">
                <a:latin typeface="Proxima Nova ExCn Rg" panose="02000506030000020004" pitchFamily="50" charset="0"/>
              </a:rPr>
              <a:t>станции </a:t>
            </a:r>
            <a:r>
              <a:rPr lang="ru-RU" sz="2000" dirty="0">
                <a:latin typeface="Proxima Nova ExCn Rg" panose="02000506030000020004" pitchFamily="50" charset="0"/>
              </a:rPr>
              <a:t>метро </a:t>
            </a:r>
            <a:r>
              <a:rPr lang="ru-RU" sz="2000" dirty="0" smtClean="0">
                <a:latin typeface="Proxima Nova ExCn Rg" panose="02000506030000020004" pitchFamily="50" charset="0"/>
              </a:rPr>
              <a:t>«Динамо».</a:t>
            </a:r>
            <a:endParaRPr lang="ru-RU" sz="2000" dirty="0">
              <a:latin typeface="Proxima Nova ExCn Rg" panose="0200050603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1763" y="1668032"/>
            <a:ext cx="22349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Proxima Nova ExCn Rg" panose="02000506030000020004" pitchFamily="50" charset="0"/>
              </a:rPr>
              <a:t>Площадка </a:t>
            </a:r>
            <a:r>
              <a:rPr lang="ru-RU" sz="2000" dirty="0" smtClean="0">
                <a:latin typeface="Proxima Nova ExCn Rg" panose="02000506030000020004" pitchFamily="50" charset="0"/>
              </a:rPr>
              <a:t>расположена </a:t>
            </a:r>
            <a:r>
              <a:rPr lang="ru-RU" sz="2000" dirty="0">
                <a:latin typeface="Proxima Nova ExCn Rg" panose="02000506030000020004" pitchFamily="50" charset="0"/>
              </a:rPr>
              <a:t>в </a:t>
            </a:r>
            <a:r>
              <a:rPr lang="ru-RU" sz="2000" dirty="0" smtClean="0">
                <a:latin typeface="Proxima Nova ExCn Rg" panose="02000506030000020004" pitchFamily="50" charset="0"/>
              </a:rPr>
              <a:t>САО г</a:t>
            </a:r>
            <a:r>
              <a:rPr lang="ru-RU" sz="2000" dirty="0">
                <a:latin typeface="Proxima Nova ExCn Rg" panose="02000506030000020004" pitchFamily="50" charset="0"/>
              </a:rPr>
              <a:t>. Москвы, в районе Беговой в границах 5 улиц: основная из них – Ленинградский </a:t>
            </a:r>
            <a:r>
              <a:rPr lang="ru-RU" sz="2000" dirty="0" smtClean="0">
                <a:latin typeface="Proxima Nova ExCn Rg" panose="02000506030000020004" pitchFamily="50" charset="0"/>
              </a:rPr>
              <a:t>проспект.</a:t>
            </a:r>
            <a:endParaRPr lang="ru-RU" sz="2000" dirty="0">
              <a:latin typeface="Proxima Nova ExCn Rg" panose="02000506030000020004" pitchFamily="50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463041"/>
            <a:ext cx="3914074" cy="3867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88" y="5443504"/>
            <a:ext cx="3240988" cy="21567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88" y="7672987"/>
            <a:ext cx="3240988" cy="20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73400-48EF-2548-9F72-970A3774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855" y="4942531"/>
            <a:ext cx="4172431" cy="206659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ООО «РТ-Капитал»</a:t>
            </a:r>
            <a:b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121059, г.</a:t>
            </a:r>
            <a:r>
              <a:rPr lang="en-US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Москва, </a:t>
            </a:r>
            <a:r>
              <a:rPr lang="ru-RU" sz="2400" dirty="0" err="1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Бережковская</a:t>
            </a:r>
            <a:r>
              <a:rPr lang="ru-RU" sz="24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наб., </a:t>
            </a:r>
            <a:r>
              <a:rPr lang="ru-RU" sz="2400" dirty="0" smtClean="0">
                <a:solidFill>
                  <a:schemeClr val="bg1"/>
                </a:solidFill>
                <a:latin typeface="Proxima Nova ExCn Rg" panose="02000506030000020004" pitchFamily="50" charset="0"/>
              </a:rPr>
              <a:t>д.38 стр. 1</a:t>
            </a: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Телефон:  +7 (495) 580-71-15</a:t>
            </a:r>
            <a:b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</a:br>
            <a:r>
              <a:rPr lang="ru-RU" sz="2400" dirty="0">
                <a:solidFill>
                  <a:schemeClr val="bg1"/>
                </a:solidFill>
                <a:latin typeface="Proxima Nova ExCn Rg" panose="02000506030000020004" pitchFamily="50" charset="0"/>
              </a:rPr>
              <a:t>Эл. адрес:  </a:t>
            </a:r>
            <a:r>
              <a:rPr lang="ru-RU" sz="2400" dirty="0" err="1">
                <a:solidFill>
                  <a:schemeClr val="bg1"/>
                </a:solidFill>
                <a:latin typeface="Proxima Nova ExCn Rg" panose="02000506030000020004" pitchFamily="50" charset="0"/>
              </a:rPr>
              <a:t>info@rt-capital.ru</a:t>
            </a:r>
            <a:endParaRPr lang="ru-RU" sz="2400" dirty="0">
              <a:solidFill>
                <a:schemeClr val="bg1"/>
              </a:solidFill>
              <a:latin typeface="Proxima Nova ExCn Rg" panose="02000506030000020004" pitchFamily="50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662580" y="9909729"/>
            <a:ext cx="1700927" cy="569240"/>
          </a:xfrm>
        </p:spPr>
        <p:txBody>
          <a:bodyPr/>
          <a:lstStyle/>
          <a:p>
            <a:fld id="{FBFF2B0E-C4F2-324F-9999-4C2E26534401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1530</TotalTime>
  <Words>321</Words>
  <Application>Microsoft Office PowerPoint</Application>
  <PresentationFormat>Произвольный</PresentationFormat>
  <Paragraphs>58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Proxima Nova ExCn Rg</vt:lpstr>
      <vt:lpstr>Wingdings</vt:lpstr>
      <vt:lpstr>Тема Office</vt:lpstr>
      <vt:lpstr>Продажа  недвижимости </vt:lpstr>
      <vt:lpstr>Описание объекта</vt:lpstr>
      <vt:lpstr>Ситуационный план</vt:lpstr>
      <vt:lpstr>Состав комплекса</vt:lpstr>
      <vt:lpstr>Состав комплекса</vt:lpstr>
      <vt:lpstr>Местоположение</vt:lpstr>
      <vt:lpstr>ООО «РТ-Капитал» 121059, г. Москва, Бережковская наб., д.38 стр. 1 Телефон:  +7 (495) 580-71-15 Эл. адрес:  info@rt-capital.ru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Andrew Pudrik</dc:creator>
  <cp:lastModifiedBy>Меньшикова Марина Леонидовна</cp:lastModifiedBy>
  <cp:revision>103</cp:revision>
  <cp:lastPrinted>2020-07-29T13:44:13Z</cp:lastPrinted>
  <dcterms:created xsi:type="dcterms:W3CDTF">2020-07-29T09:06:04Z</dcterms:created>
  <dcterms:modified xsi:type="dcterms:W3CDTF">2021-11-18T06:39:16Z</dcterms:modified>
</cp:coreProperties>
</file>